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41" r:id="rId3"/>
    <p:sldId id="257" r:id="rId4"/>
    <p:sldId id="338" r:id="rId5"/>
    <p:sldId id="258" r:id="rId6"/>
    <p:sldId id="260" r:id="rId7"/>
    <p:sldId id="261" r:id="rId8"/>
    <p:sldId id="339" r:id="rId9"/>
    <p:sldId id="263" r:id="rId10"/>
    <p:sldId id="268" r:id="rId11"/>
    <p:sldId id="269" r:id="rId12"/>
    <p:sldId id="271" r:id="rId13"/>
    <p:sldId id="332" r:id="rId14"/>
    <p:sldId id="280" r:id="rId15"/>
    <p:sldId id="281" r:id="rId16"/>
    <p:sldId id="282" r:id="rId17"/>
    <p:sldId id="283" r:id="rId18"/>
    <p:sldId id="284" r:id="rId19"/>
    <p:sldId id="289" r:id="rId20"/>
    <p:sldId id="290" r:id="rId21"/>
    <p:sldId id="333" r:id="rId22"/>
    <p:sldId id="291" r:id="rId23"/>
    <p:sldId id="275" r:id="rId24"/>
    <p:sldId id="276" r:id="rId25"/>
    <p:sldId id="277" r:id="rId26"/>
    <p:sldId id="278" r:id="rId27"/>
    <p:sldId id="342" r:id="rId28"/>
    <p:sldId id="343" r:id="rId29"/>
    <p:sldId id="298" r:id="rId30"/>
    <p:sldId id="299" r:id="rId31"/>
    <p:sldId id="300" r:id="rId32"/>
  </p:sldIdLst>
  <p:sldSz cx="9144000" cy="6858000" type="screen4x3"/>
  <p:notesSz cx="6997700" cy="92837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60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0" d="100"/>
        <a:sy n="120" d="100"/>
      </p:scale>
      <p:origin x="0" y="724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A43AA-AA31-4AF5-9720-CEA4AA7B248C}" type="datetimeFigureOut">
              <a:rPr lang="en-GB" smtClean="0"/>
              <a:t>19/07/2017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1EF44-9194-45A8-9B43-25FCAB17B2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09092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A43AA-AA31-4AF5-9720-CEA4AA7B248C}" type="datetimeFigureOut">
              <a:rPr lang="en-GB" smtClean="0"/>
              <a:t>19/07/2017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1EF44-9194-45A8-9B43-25FCAB17B2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12547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A43AA-AA31-4AF5-9720-CEA4AA7B248C}" type="datetimeFigureOut">
              <a:rPr lang="en-GB" smtClean="0"/>
              <a:t>19/07/2017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1EF44-9194-45A8-9B43-25FCAB17B2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2329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A43AA-AA31-4AF5-9720-CEA4AA7B248C}" type="datetimeFigureOut">
              <a:rPr lang="en-GB" smtClean="0"/>
              <a:t>19/07/2017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1EF44-9194-45A8-9B43-25FCAB17B2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9182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A43AA-AA31-4AF5-9720-CEA4AA7B248C}" type="datetimeFigureOut">
              <a:rPr lang="en-GB" smtClean="0"/>
              <a:t>19/07/2017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1EF44-9194-45A8-9B43-25FCAB17B2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25276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A43AA-AA31-4AF5-9720-CEA4AA7B248C}" type="datetimeFigureOut">
              <a:rPr lang="en-GB" smtClean="0"/>
              <a:t>19/07/2017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1EF44-9194-45A8-9B43-25FCAB17B2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75636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A43AA-AA31-4AF5-9720-CEA4AA7B248C}" type="datetimeFigureOut">
              <a:rPr lang="en-GB" smtClean="0"/>
              <a:t>19/07/2017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1EF44-9194-45A8-9B43-25FCAB17B2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5862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A43AA-AA31-4AF5-9720-CEA4AA7B248C}" type="datetimeFigureOut">
              <a:rPr lang="en-GB" smtClean="0"/>
              <a:t>19/07/2017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1EF44-9194-45A8-9B43-25FCAB17B2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67947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A43AA-AA31-4AF5-9720-CEA4AA7B248C}" type="datetimeFigureOut">
              <a:rPr lang="en-GB" smtClean="0"/>
              <a:t>19/07/2017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1EF44-9194-45A8-9B43-25FCAB17B2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49407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A43AA-AA31-4AF5-9720-CEA4AA7B248C}" type="datetimeFigureOut">
              <a:rPr lang="en-GB" smtClean="0"/>
              <a:t>19/07/2017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1EF44-9194-45A8-9B43-25FCAB17B2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9653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A43AA-AA31-4AF5-9720-CEA4AA7B248C}" type="datetimeFigureOut">
              <a:rPr lang="en-GB" smtClean="0"/>
              <a:t>19/07/2017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1EF44-9194-45A8-9B43-25FCAB17B2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4365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3A43AA-AA31-4AF5-9720-CEA4AA7B248C}" type="datetimeFigureOut">
              <a:rPr lang="en-GB" smtClean="0"/>
              <a:t>19/07/2017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11EF44-9194-45A8-9B43-25FCAB17B2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8898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12776"/>
            <a:ext cx="7772400" cy="2232247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rgbClr val="00B050"/>
                </a:solidFill>
              </a:rPr>
              <a:t>LPS (Logic-based Production System) Examples</a:t>
            </a:r>
            <a:endParaRPr lang="en-GB" sz="3200" dirty="0">
              <a:solidFill>
                <a:srgbClr val="00B05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Robert Kowalski and </a:t>
            </a:r>
            <a:r>
              <a:rPr lang="en-US" dirty="0" err="1" smtClean="0"/>
              <a:t>Fariba</a:t>
            </a:r>
            <a:r>
              <a:rPr lang="en-US" dirty="0" smtClean="0"/>
              <a:t> Sadri</a:t>
            </a:r>
          </a:p>
          <a:p>
            <a:r>
              <a:rPr lang="en-US" dirty="0" smtClean="0"/>
              <a:t>Imperial College London</a:t>
            </a:r>
          </a:p>
          <a:p>
            <a:endParaRPr lang="en-US" sz="2118" dirty="0" smtClean="0"/>
          </a:p>
          <a:p>
            <a:r>
              <a:rPr lang="en-GB" dirty="0" smtClean="0"/>
              <a:t>Miguel </a:t>
            </a:r>
            <a:r>
              <a:rPr lang="en-GB" dirty="0" err="1" smtClean="0"/>
              <a:t>Calejo</a:t>
            </a:r>
            <a:endParaRPr lang="en-GB" dirty="0" smtClean="0"/>
          </a:p>
          <a:p>
            <a:r>
              <a:rPr lang="en-GB" dirty="0" smtClean="0"/>
              <a:t>Interprolog.com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6655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109905"/>
                </a:solidFill>
              </a:rPr>
              <a:t>Map Colouring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>
              <a:solidFill>
                <a:srgbClr val="109905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Concurrent actions.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Here simply combining a reactive rule and a causal theory with an action precondition solves this </a:t>
            </a:r>
            <a:r>
              <a:rPr lang="en-GB" dirty="0" smtClean="0"/>
              <a:t>problem.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147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295959" y="5630388"/>
            <a:ext cx="2133600" cy="365125"/>
          </a:xfrm>
        </p:spPr>
        <p:txBody>
          <a:bodyPr/>
          <a:lstStyle/>
          <a:p>
            <a:fld id="{CCD73432-EF7F-B84F-BCFB-EEF96C8A23DB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755576" y="389899"/>
            <a:ext cx="7992888" cy="5601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rgbClr val="229E31"/>
                </a:solidFill>
              </a:rPr>
              <a:t>% The map colouring problem.</a:t>
            </a:r>
          </a:p>
          <a:p>
            <a:endParaRPr lang="en-GB" sz="2000" dirty="0"/>
          </a:p>
          <a:p>
            <a:r>
              <a:rPr lang="en-GB" sz="2000" dirty="0" err="1"/>
              <a:t>maxTime</a:t>
            </a:r>
            <a:r>
              <a:rPr lang="en-GB" sz="2000" dirty="0"/>
              <a:t>(5).</a:t>
            </a:r>
          </a:p>
          <a:p>
            <a:r>
              <a:rPr lang="en-GB" sz="2000" dirty="0"/>
              <a:t>actions paint(_, _).</a:t>
            </a:r>
          </a:p>
          <a:p>
            <a:endParaRPr lang="en-GB" sz="2000" dirty="0"/>
          </a:p>
          <a:p>
            <a:r>
              <a:rPr lang="en-GB" sz="2000" dirty="0"/>
              <a:t>country(</a:t>
            </a:r>
            <a:r>
              <a:rPr lang="en-GB" sz="2000" dirty="0" err="1"/>
              <a:t>sweden</a:t>
            </a:r>
            <a:r>
              <a:rPr lang="en-GB" sz="2000" dirty="0"/>
              <a:t>).</a:t>
            </a:r>
          </a:p>
          <a:p>
            <a:r>
              <a:rPr lang="en-GB" sz="2000" dirty="0"/>
              <a:t>country(</a:t>
            </a:r>
            <a:r>
              <a:rPr lang="en-GB" sz="2000" dirty="0" err="1"/>
              <a:t>norway</a:t>
            </a:r>
            <a:r>
              <a:rPr lang="en-GB" sz="2000" dirty="0"/>
              <a:t>).</a:t>
            </a:r>
          </a:p>
          <a:p>
            <a:r>
              <a:rPr lang="en-GB" sz="2000" dirty="0"/>
              <a:t>country(</a:t>
            </a:r>
            <a:r>
              <a:rPr lang="en-GB" sz="2000" dirty="0" err="1"/>
              <a:t>finland</a:t>
            </a:r>
            <a:r>
              <a:rPr lang="en-GB" sz="2000" dirty="0"/>
              <a:t>).</a:t>
            </a:r>
          </a:p>
          <a:p>
            <a:r>
              <a:rPr lang="en-GB" sz="2000" dirty="0"/>
              <a:t>country(</a:t>
            </a:r>
            <a:r>
              <a:rPr lang="en-GB" sz="2000" dirty="0" err="1"/>
              <a:t>russia</a:t>
            </a:r>
            <a:r>
              <a:rPr lang="en-GB" sz="2000" dirty="0"/>
              <a:t>).</a:t>
            </a:r>
          </a:p>
          <a:p>
            <a:r>
              <a:rPr lang="en-GB" sz="2000" dirty="0"/>
              <a:t>colour(red).</a:t>
            </a:r>
          </a:p>
          <a:p>
            <a:r>
              <a:rPr lang="en-GB" sz="2000" dirty="0"/>
              <a:t>colour(yellow).</a:t>
            </a:r>
          </a:p>
          <a:p>
            <a:r>
              <a:rPr lang="en-GB" sz="2000" dirty="0"/>
              <a:t>colour(blue).</a:t>
            </a:r>
          </a:p>
          <a:p>
            <a:r>
              <a:rPr lang="en-GB" sz="2000" dirty="0"/>
              <a:t>adjacent(</a:t>
            </a:r>
            <a:r>
              <a:rPr lang="en-GB" sz="2000" dirty="0" err="1"/>
              <a:t>sweden</a:t>
            </a:r>
            <a:r>
              <a:rPr lang="en-GB" sz="2000" dirty="0"/>
              <a:t>, </a:t>
            </a:r>
            <a:r>
              <a:rPr lang="en-GB" sz="2000" dirty="0" err="1"/>
              <a:t>norway</a:t>
            </a:r>
            <a:r>
              <a:rPr lang="en-GB" sz="2000" dirty="0"/>
              <a:t>).</a:t>
            </a:r>
          </a:p>
          <a:p>
            <a:r>
              <a:rPr lang="en-GB" sz="2000" dirty="0"/>
              <a:t>adjacent(</a:t>
            </a:r>
            <a:r>
              <a:rPr lang="en-GB" sz="2000" dirty="0" err="1"/>
              <a:t>sweden</a:t>
            </a:r>
            <a:r>
              <a:rPr lang="en-GB" sz="2000" dirty="0"/>
              <a:t>, </a:t>
            </a:r>
            <a:r>
              <a:rPr lang="en-GB" sz="2000" dirty="0" err="1"/>
              <a:t>finland</a:t>
            </a:r>
            <a:r>
              <a:rPr lang="en-GB" sz="2000" dirty="0"/>
              <a:t>).</a:t>
            </a:r>
          </a:p>
          <a:p>
            <a:r>
              <a:rPr lang="en-GB" sz="2000" dirty="0"/>
              <a:t>adjacent(</a:t>
            </a:r>
            <a:r>
              <a:rPr lang="en-GB" sz="2000" dirty="0" err="1"/>
              <a:t>norway</a:t>
            </a:r>
            <a:r>
              <a:rPr lang="en-GB" sz="2000" dirty="0"/>
              <a:t>, </a:t>
            </a:r>
            <a:r>
              <a:rPr lang="en-GB" sz="2000" dirty="0" err="1"/>
              <a:t>finland</a:t>
            </a:r>
            <a:r>
              <a:rPr lang="en-GB" sz="2000" dirty="0"/>
              <a:t>).</a:t>
            </a:r>
          </a:p>
          <a:p>
            <a:r>
              <a:rPr lang="en-GB" sz="2000" dirty="0"/>
              <a:t>adjacent(</a:t>
            </a:r>
            <a:r>
              <a:rPr lang="en-GB" sz="2000" dirty="0" err="1"/>
              <a:t>norway</a:t>
            </a:r>
            <a:r>
              <a:rPr lang="en-GB" sz="2000" dirty="0"/>
              <a:t>, </a:t>
            </a:r>
            <a:r>
              <a:rPr lang="en-GB" sz="2000" dirty="0" err="1"/>
              <a:t>russia</a:t>
            </a:r>
            <a:r>
              <a:rPr lang="en-GB" sz="2000" dirty="0"/>
              <a:t>).</a:t>
            </a:r>
          </a:p>
          <a:p>
            <a:r>
              <a:rPr lang="en-GB" sz="2000" dirty="0"/>
              <a:t>adjacent(</a:t>
            </a:r>
            <a:r>
              <a:rPr lang="en-GB" sz="2000" dirty="0" err="1"/>
              <a:t>finland</a:t>
            </a:r>
            <a:r>
              <a:rPr lang="en-GB" sz="2000" dirty="0"/>
              <a:t>, </a:t>
            </a:r>
            <a:r>
              <a:rPr lang="en-GB" sz="2000" dirty="0" err="1"/>
              <a:t>russia</a:t>
            </a:r>
            <a:r>
              <a:rPr lang="en-GB" sz="2000" dirty="0"/>
              <a:t>).</a:t>
            </a:r>
          </a:p>
          <a:p>
            <a:endParaRPr lang="en-GB" dirty="0"/>
          </a:p>
        </p:txBody>
      </p:sp>
      <p:sp>
        <p:nvSpPr>
          <p:cNvPr id="11" name="Freeform 10"/>
          <p:cNvSpPr/>
          <p:nvPr/>
        </p:nvSpPr>
        <p:spPr>
          <a:xfrm>
            <a:off x="4284857" y="2829176"/>
            <a:ext cx="1721077" cy="1091883"/>
          </a:xfrm>
          <a:custGeom>
            <a:avLst/>
            <a:gdLst>
              <a:gd name="connsiteX0" fmla="*/ 304049 w 1042645"/>
              <a:gd name="connsiteY0" fmla="*/ 194295 h 824786"/>
              <a:gd name="connsiteX1" fmla="*/ 28746 w 1042645"/>
              <a:gd name="connsiteY1" fmla="*/ 567921 h 824786"/>
              <a:gd name="connsiteX2" fmla="*/ 982475 w 1042645"/>
              <a:gd name="connsiteY2" fmla="*/ 803895 h 824786"/>
              <a:gd name="connsiteX3" fmla="*/ 874320 w 1042645"/>
              <a:gd name="connsiteY3" fmla="*/ 27147 h 824786"/>
              <a:gd name="connsiteX4" fmla="*/ 304049 w 1042645"/>
              <a:gd name="connsiteY4" fmla="*/ 194295 h 8247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2645" h="824786">
                <a:moveTo>
                  <a:pt x="304049" y="194295"/>
                </a:moveTo>
                <a:cubicBezTo>
                  <a:pt x="163120" y="284424"/>
                  <a:pt x="-84325" y="466321"/>
                  <a:pt x="28746" y="567921"/>
                </a:cubicBezTo>
                <a:cubicBezTo>
                  <a:pt x="141817" y="669521"/>
                  <a:pt x="841546" y="894024"/>
                  <a:pt x="982475" y="803895"/>
                </a:cubicBezTo>
                <a:cubicBezTo>
                  <a:pt x="1123404" y="713766"/>
                  <a:pt x="987391" y="120554"/>
                  <a:pt x="874320" y="27147"/>
                </a:cubicBezTo>
                <a:cubicBezTo>
                  <a:pt x="761249" y="-66260"/>
                  <a:pt x="444978" y="104166"/>
                  <a:pt x="304049" y="194295"/>
                </a:cubicBezTo>
                <a:close/>
              </a:path>
            </a:pathLst>
          </a:cu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Freeform 12"/>
          <p:cNvSpPr/>
          <p:nvPr/>
        </p:nvSpPr>
        <p:spPr>
          <a:xfrm rot="21409035">
            <a:off x="5881187" y="2543031"/>
            <a:ext cx="1951204" cy="1257298"/>
          </a:xfrm>
          <a:custGeom>
            <a:avLst/>
            <a:gdLst>
              <a:gd name="connsiteX0" fmla="*/ 0 w 1951204"/>
              <a:gd name="connsiteY0" fmla="*/ 407030 h 1257298"/>
              <a:gd name="connsiteX1" fmla="*/ 963562 w 1951204"/>
              <a:gd name="connsiteY1" fmla="*/ 3907 h 1257298"/>
              <a:gd name="connsiteX2" fmla="*/ 1897626 w 1951204"/>
              <a:gd name="connsiteY2" fmla="*/ 623340 h 1257298"/>
              <a:gd name="connsiteX3" fmla="*/ 1651820 w 1951204"/>
              <a:gd name="connsiteY3" fmla="*/ 1242772 h 1257298"/>
              <a:gd name="connsiteX4" fmla="*/ 117988 w 1951204"/>
              <a:gd name="connsiteY4" fmla="*/ 1075623 h 1257298"/>
              <a:gd name="connsiteX5" fmla="*/ 117988 w 1951204"/>
              <a:gd name="connsiteY5" fmla="*/ 1075623 h 1257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51204" h="1257298">
                <a:moveTo>
                  <a:pt x="0" y="407030"/>
                </a:moveTo>
                <a:cubicBezTo>
                  <a:pt x="323645" y="187442"/>
                  <a:pt x="647291" y="-32145"/>
                  <a:pt x="963562" y="3907"/>
                </a:cubicBezTo>
                <a:cubicBezTo>
                  <a:pt x="1279833" y="39959"/>
                  <a:pt x="1782916" y="416863"/>
                  <a:pt x="1897626" y="623340"/>
                </a:cubicBezTo>
                <a:cubicBezTo>
                  <a:pt x="2012336" y="829817"/>
                  <a:pt x="1948426" y="1167392"/>
                  <a:pt x="1651820" y="1242772"/>
                </a:cubicBezTo>
                <a:cubicBezTo>
                  <a:pt x="1355214" y="1318152"/>
                  <a:pt x="117988" y="1075623"/>
                  <a:pt x="117988" y="1075623"/>
                </a:cubicBezTo>
                <a:lnTo>
                  <a:pt x="117988" y="1075623"/>
                </a:lnTo>
              </a:path>
            </a:pathLst>
          </a:cu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Freeform 13"/>
          <p:cNvSpPr/>
          <p:nvPr/>
        </p:nvSpPr>
        <p:spPr>
          <a:xfrm>
            <a:off x="5057368" y="3756152"/>
            <a:ext cx="1724384" cy="1082051"/>
          </a:xfrm>
          <a:custGeom>
            <a:avLst/>
            <a:gdLst>
              <a:gd name="connsiteX0" fmla="*/ 2523 w 1724384"/>
              <a:gd name="connsiteY0" fmla="*/ 117987 h 1082051"/>
              <a:gd name="connsiteX1" fmla="*/ 159839 w 1724384"/>
              <a:gd name="connsiteY1" fmla="*/ 688258 h 1082051"/>
              <a:gd name="connsiteX2" fmla="*/ 1025078 w 1724384"/>
              <a:gd name="connsiteY2" fmla="*/ 1081548 h 1082051"/>
              <a:gd name="connsiteX3" fmla="*/ 1713336 w 1724384"/>
              <a:gd name="connsiteY3" fmla="*/ 609600 h 1082051"/>
              <a:gd name="connsiteX4" fmla="*/ 1467530 w 1724384"/>
              <a:gd name="connsiteY4" fmla="*/ 0 h 1082051"/>
              <a:gd name="connsiteX5" fmla="*/ 1467530 w 1724384"/>
              <a:gd name="connsiteY5" fmla="*/ 0 h 1082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24384" h="1082051">
                <a:moveTo>
                  <a:pt x="2523" y="117987"/>
                </a:moveTo>
                <a:cubicBezTo>
                  <a:pt x="-4032" y="322826"/>
                  <a:pt x="-10587" y="527665"/>
                  <a:pt x="159839" y="688258"/>
                </a:cubicBezTo>
                <a:cubicBezTo>
                  <a:pt x="330265" y="848851"/>
                  <a:pt x="766162" y="1094658"/>
                  <a:pt x="1025078" y="1081548"/>
                </a:cubicBezTo>
                <a:cubicBezTo>
                  <a:pt x="1283994" y="1068438"/>
                  <a:pt x="1639594" y="789858"/>
                  <a:pt x="1713336" y="609600"/>
                </a:cubicBezTo>
                <a:cubicBezTo>
                  <a:pt x="1787078" y="429342"/>
                  <a:pt x="1467530" y="0"/>
                  <a:pt x="1467530" y="0"/>
                </a:cubicBezTo>
                <a:lnTo>
                  <a:pt x="1467530" y="0"/>
                </a:lnTo>
              </a:path>
            </a:pathLst>
          </a:cu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Freeform 14"/>
          <p:cNvSpPr/>
          <p:nvPr/>
        </p:nvSpPr>
        <p:spPr>
          <a:xfrm>
            <a:off x="6682214" y="3795481"/>
            <a:ext cx="1467395" cy="1307745"/>
          </a:xfrm>
          <a:custGeom>
            <a:avLst/>
            <a:gdLst>
              <a:gd name="connsiteX0" fmla="*/ 983226 w 1467395"/>
              <a:gd name="connsiteY0" fmla="*/ 0 h 1307745"/>
              <a:gd name="connsiteX1" fmla="*/ 1455174 w 1467395"/>
              <a:gd name="connsiteY1" fmla="*/ 698090 h 1307745"/>
              <a:gd name="connsiteX2" fmla="*/ 540774 w 1467395"/>
              <a:gd name="connsiteY2" fmla="*/ 1307690 h 1307745"/>
              <a:gd name="connsiteX3" fmla="*/ 0 w 1467395"/>
              <a:gd name="connsiteY3" fmla="*/ 737419 h 1307745"/>
              <a:gd name="connsiteX4" fmla="*/ 0 w 1467395"/>
              <a:gd name="connsiteY4" fmla="*/ 737419 h 1307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67395" h="1307745">
                <a:moveTo>
                  <a:pt x="983226" y="0"/>
                </a:moveTo>
                <a:cubicBezTo>
                  <a:pt x="1256071" y="240071"/>
                  <a:pt x="1528916" y="480142"/>
                  <a:pt x="1455174" y="698090"/>
                </a:cubicBezTo>
                <a:cubicBezTo>
                  <a:pt x="1381432" y="916038"/>
                  <a:pt x="783303" y="1301135"/>
                  <a:pt x="540774" y="1307690"/>
                </a:cubicBezTo>
                <a:cubicBezTo>
                  <a:pt x="298245" y="1314245"/>
                  <a:pt x="0" y="737419"/>
                  <a:pt x="0" y="737419"/>
                </a:cubicBezTo>
                <a:lnTo>
                  <a:pt x="0" y="737419"/>
                </a:lnTo>
              </a:path>
            </a:pathLst>
          </a:cu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6976032" y="4161336"/>
            <a:ext cx="9082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err="1"/>
              <a:t>russia</a:t>
            </a:r>
            <a:endParaRPr lang="en-GB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5691025" y="4017240"/>
            <a:ext cx="15461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err="1"/>
              <a:t>finland</a:t>
            </a:r>
            <a:endParaRPr lang="en-GB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4498279" y="3190666"/>
            <a:ext cx="12843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err="1"/>
              <a:t>sweden</a:t>
            </a:r>
            <a:endParaRPr lang="en-GB" sz="2400" dirty="0"/>
          </a:p>
        </p:txBody>
      </p:sp>
      <p:sp>
        <p:nvSpPr>
          <p:cNvPr id="19" name="TextBox 18"/>
          <p:cNvSpPr txBox="1"/>
          <p:nvPr/>
        </p:nvSpPr>
        <p:spPr>
          <a:xfrm>
            <a:off x="6295959" y="3061832"/>
            <a:ext cx="20064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err="1"/>
              <a:t>norway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241560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729880" y="764704"/>
            <a:ext cx="7038528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rgbClr val="229E31"/>
                </a:solidFill>
              </a:rPr>
              <a:t>% The map colouring problem</a:t>
            </a:r>
          </a:p>
          <a:p>
            <a:endParaRPr lang="en-GB" sz="2000" dirty="0"/>
          </a:p>
          <a:p>
            <a:r>
              <a:rPr lang="en-GB" sz="2000" dirty="0">
                <a:solidFill>
                  <a:schemeClr val="accent6">
                    <a:lumMod val="75000"/>
                  </a:schemeClr>
                </a:solidFill>
              </a:rPr>
              <a:t>% </a:t>
            </a:r>
            <a:r>
              <a:rPr lang="en-GB" sz="2000" dirty="0" smtClean="0">
                <a:solidFill>
                  <a:schemeClr val="accent6">
                    <a:lumMod val="75000"/>
                  </a:schemeClr>
                </a:solidFill>
              </a:rPr>
              <a:t>Every </a:t>
            </a:r>
            <a:r>
              <a:rPr lang="en-GB" sz="2000" dirty="0">
                <a:solidFill>
                  <a:schemeClr val="accent6">
                    <a:lumMod val="75000"/>
                  </a:schemeClr>
                </a:solidFill>
              </a:rPr>
              <a:t>country </a:t>
            </a:r>
            <a:r>
              <a:rPr lang="en-GB" sz="2000" dirty="0" smtClean="0">
                <a:solidFill>
                  <a:schemeClr val="accent6">
                    <a:lumMod val="75000"/>
                  </a:schemeClr>
                </a:solidFill>
              </a:rPr>
              <a:t>must be pained a colour.</a:t>
            </a:r>
            <a:endParaRPr lang="en-GB" sz="2000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GB" sz="2000" dirty="0"/>
              <a:t>if 	</a:t>
            </a:r>
            <a:r>
              <a:rPr lang="en-GB" sz="2000" dirty="0" smtClean="0"/>
              <a:t>country(X</a:t>
            </a:r>
            <a:r>
              <a:rPr lang="en-GB" sz="2000" dirty="0"/>
              <a:t>) </a:t>
            </a:r>
            <a:endParaRPr lang="en-GB" sz="2000" dirty="0">
              <a:sym typeface="Symbol" panose="05050102010706020507" pitchFamily="18" charset="2"/>
            </a:endParaRPr>
          </a:p>
          <a:p>
            <a:r>
              <a:rPr lang="en-GB" sz="2000" dirty="0">
                <a:sym typeface="Symbol" panose="05050102010706020507" pitchFamily="18" charset="2"/>
              </a:rPr>
              <a:t>then 	</a:t>
            </a:r>
            <a:r>
              <a:rPr lang="en-GB" sz="2000" dirty="0"/>
              <a:t>colour(C), paint(X, C) from 1 to 2.</a:t>
            </a:r>
          </a:p>
          <a:p>
            <a:endParaRPr lang="en-GB" sz="2000" dirty="0" smtClean="0"/>
          </a:p>
          <a:p>
            <a:r>
              <a:rPr lang="en-GB" sz="2000" dirty="0" smtClean="0">
                <a:solidFill>
                  <a:schemeClr val="accent6">
                    <a:lumMod val="75000"/>
                  </a:schemeClr>
                </a:solidFill>
              </a:rPr>
              <a:t>% Two adjacent countries cannot be painted the same colour.</a:t>
            </a:r>
            <a:endParaRPr lang="en-GB" sz="2000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GB" sz="2000" dirty="0"/>
              <a:t>false   	paint(X, C), adjacent(X, Y), paint(Y, C).</a:t>
            </a:r>
          </a:p>
          <a:p>
            <a:endParaRPr lang="en-GB" sz="2000" dirty="0" smtClean="0"/>
          </a:p>
          <a:p>
            <a:endParaRPr lang="en-GB" sz="2000" dirty="0"/>
          </a:p>
          <a:p>
            <a:r>
              <a:rPr lang="en-GB" sz="2000" dirty="0" smtClean="0"/>
              <a:t>/* We can also write </a:t>
            </a:r>
          </a:p>
          <a:p>
            <a:r>
              <a:rPr lang="en-US" sz="2000" dirty="0"/>
              <a:t>if 	</a:t>
            </a:r>
            <a:r>
              <a:rPr lang="en-US" sz="2000" dirty="0" smtClean="0"/>
              <a:t>country(X</a:t>
            </a:r>
            <a:r>
              <a:rPr lang="en-US" sz="2000" dirty="0"/>
              <a:t>) </a:t>
            </a:r>
          </a:p>
          <a:p>
            <a:r>
              <a:rPr lang="en-US" sz="2000" dirty="0"/>
              <a:t>then 	</a:t>
            </a:r>
            <a:r>
              <a:rPr lang="en-US" sz="2000" dirty="0" err="1"/>
              <a:t>colour</a:t>
            </a:r>
            <a:r>
              <a:rPr lang="en-US" sz="2000" dirty="0"/>
              <a:t>(C), paint(X, C) from </a:t>
            </a:r>
            <a:r>
              <a:rPr lang="en-US" sz="2000" dirty="0" smtClean="0"/>
              <a:t>_T1 </a:t>
            </a:r>
            <a:r>
              <a:rPr lang="en-US" sz="2000" dirty="0"/>
              <a:t>to </a:t>
            </a:r>
            <a:r>
              <a:rPr lang="en-US" sz="2000" dirty="0" smtClean="0"/>
              <a:t>_T2.</a:t>
            </a:r>
          </a:p>
          <a:p>
            <a:r>
              <a:rPr lang="en-US" sz="2000" dirty="0" smtClean="0"/>
              <a:t>*/</a:t>
            </a:r>
            <a:endParaRPr lang="en-GB" sz="2000" dirty="0"/>
          </a:p>
          <a:p>
            <a:endParaRPr lang="en-GB" sz="2000" dirty="0"/>
          </a:p>
          <a:p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86172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739424" y="73792"/>
            <a:ext cx="7992888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rgbClr val="229E31"/>
                </a:solidFill>
              </a:rPr>
              <a:t>% The map colouring problem.</a:t>
            </a:r>
          </a:p>
          <a:p>
            <a:endParaRPr lang="en-GB" sz="2000" dirty="0"/>
          </a:p>
          <a:p>
            <a:r>
              <a:rPr lang="en-GB" sz="1600" dirty="0" err="1"/>
              <a:t>maxTime</a:t>
            </a:r>
            <a:r>
              <a:rPr lang="en-GB" sz="1600" dirty="0"/>
              <a:t>(5).</a:t>
            </a:r>
          </a:p>
          <a:p>
            <a:r>
              <a:rPr lang="en-GB" sz="1600" dirty="0"/>
              <a:t>actions paint(_, _).</a:t>
            </a:r>
          </a:p>
          <a:p>
            <a:endParaRPr lang="en-GB" sz="1600" dirty="0"/>
          </a:p>
          <a:p>
            <a:r>
              <a:rPr lang="en-GB" sz="1600" dirty="0"/>
              <a:t> country(</a:t>
            </a:r>
            <a:r>
              <a:rPr lang="en-GB" sz="1600" dirty="0" err="1"/>
              <a:t>iz</a:t>
            </a:r>
            <a:r>
              <a:rPr lang="en-GB" sz="1600" dirty="0"/>
              <a:t>).</a:t>
            </a:r>
          </a:p>
          <a:p>
            <a:r>
              <a:rPr lang="en-GB" sz="1600" dirty="0"/>
              <a:t> country(</a:t>
            </a:r>
            <a:r>
              <a:rPr lang="en-GB" sz="1600" dirty="0" err="1"/>
              <a:t>oz</a:t>
            </a:r>
            <a:r>
              <a:rPr lang="en-GB" sz="1600" dirty="0"/>
              <a:t>).</a:t>
            </a:r>
          </a:p>
          <a:p>
            <a:r>
              <a:rPr lang="en-GB" sz="1600" dirty="0"/>
              <a:t> country(</a:t>
            </a:r>
            <a:r>
              <a:rPr lang="en-GB" sz="1600" dirty="0" err="1"/>
              <a:t>az</a:t>
            </a:r>
            <a:r>
              <a:rPr lang="en-GB" sz="1600" dirty="0"/>
              <a:t>).</a:t>
            </a:r>
          </a:p>
          <a:p>
            <a:r>
              <a:rPr lang="en-GB" sz="1600" dirty="0"/>
              <a:t> country(</a:t>
            </a:r>
            <a:r>
              <a:rPr lang="en-GB" sz="1600" dirty="0" err="1"/>
              <a:t>uz</a:t>
            </a:r>
            <a:r>
              <a:rPr lang="en-GB" sz="1600" dirty="0"/>
              <a:t>).</a:t>
            </a:r>
          </a:p>
          <a:p>
            <a:r>
              <a:rPr lang="en-GB" sz="1600" dirty="0"/>
              <a:t> colour(red).</a:t>
            </a:r>
          </a:p>
          <a:p>
            <a:r>
              <a:rPr lang="en-GB" sz="1600" dirty="0"/>
              <a:t> colour(yellow).</a:t>
            </a:r>
          </a:p>
          <a:p>
            <a:r>
              <a:rPr lang="en-GB" sz="1600" dirty="0"/>
              <a:t> colour(blue).</a:t>
            </a:r>
          </a:p>
          <a:p>
            <a:r>
              <a:rPr lang="en-GB" sz="1600" dirty="0"/>
              <a:t> adjacent(</a:t>
            </a:r>
            <a:r>
              <a:rPr lang="en-GB" sz="1600" dirty="0" err="1"/>
              <a:t>az</a:t>
            </a:r>
            <a:r>
              <a:rPr lang="en-GB" sz="1600" dirty="0"/>
              <a:t>, </a:t>
            </a:r>
            <a:r>
              <a:rPr lang="en-GB" sz="1600" dirty="0" err="1"/>
              <a:t>iz</a:t>
            </a:r>
            <a:r>
              <a:rPr lang="en-GB" sz="1600" dirty="0"/>
              <a:t>).</a:t>
            </a:r>
          </a:p>
          <a:p>
            <a:r>
              <a:rPr lang="en-GB" sz="1600" dirty="0"/>
              <a:t> adjacent(</a:t>
            </a:r>
            <a:r>
              <a:rPr lang="en-GB" sz="1600" dirty="0" err="1"/>
              <a:t>az</a:t>
            </a:r>
            <a:r>
              <a:rPr lang="en-GB" sz="1600" dirty="0"/>
              <a:t>, </a:t>
            </a:r>
            <a:r>
              <a:rPr lang="en-GB" sz="1600" dirty="0" err="1"/>
              <a:t>oz</a:t>
            </a:r>
            <a:r>
              <a:rPr lang="en-GB" sz="1600" dirty="0"/>
              <a:t>).</a:t>
            </a:r>
          </a:p>
          <a:p>
            <a:r>
              <a:rPr lang="en-GB" sz="1600" dirty="0"/>
              <a:t> adjacent(</a:t>
            </a:r>
            <a:r>
              <a:rPr lang="en-GB" sz="1600" dirty="0" err="1"/>
              <a:t>iz</a:t>
            </a:r>
            <a:r>
              <a:rPr lang="en-GB" sz="1600" dirty="0"/>
              <a:t>, </a:t>
            </a:r>
            <a:r>
              <a:rPr lang="en-GB" sz="1600" dirty="0" err="1"/>
              <a:t>oz</a:t>
            </a:r>
            <a:r>
              <a:rPr lang="en-GB" sz="1600" dirty="0"/>
              <a:t>).</a:t>
            </a:r>
          </a:p>
          <a:p>
            <a:r>
              <a:rPr lang="en-GB" sz="1600" dirty="0"/>
              <a:t> adjacent(</a:t>
            </a:r>
            <a:r>
              <a:rPr lang="en-GB" sz="1600" dirty="0" err="1"/>
              <a:t>iz</a:t>
            </a:r>
            <a:r>
              <a:rPr lang="en-GB" sz="1600" dirty="0"/>
              <a:t>, </a:t>
            </a:r>
            <a:r>
              <a:rPr lang="en-GB" sz="1600" dirty="0" err="1"/>
              <a:t>uz</a:t>
            </a:r>
            <a:r>
              <a:rPr lang="en-GB" sz="1600" dirty="0"/>
              <a:t>).</a:t>
            </a:r>
          </a:p>
          <a:p>
            <a:r>
              <a:rPr lang="en-GB" sz="1600" dirty="0"/>
              <a:t> adjacent(</a:t>
            </a:r>
            <a:r>
              <a:rPr lang="en-GB" sz="1600" dirty="0" err="1"/>
              <a:t>oz</a:t>
            </a:r>
            <a:r>
              <a:rPr lang="en-GB" sz="1600" dirty="0"/>
              <a:t>, </a:t>
            </a:r>
            <a:r>
              <a:rPr lang="en-GB" sz="1600" dirty="0" err="1"/>
              <a:t>uz</a:t>
            </a:r>
            <a:r>
              <a:rPr lang="en-GB" sz="1600" dirty="0"/>
              <a:t>).</a:t>
            </a:r>
          </a:p>
          <a:p>
            <a:endParaRPr lang="en-GB" sz="1600" dirty="0" smtClean="0"/>
          </a:p>
          <a:p>
            <a:r>
              <a:rPr lang="en-GB" sz="1600" dirty="0"/>
              <a:t>if 	country(X) </a:t>
            </a:r>
            <a:endParaRPr lang="en-GB" sz="1600" dirty="0">
              <a:sym typeface="Symbol" panose="05050102010706020507" pitchFamily="18" charset="2"/>
            </a:endParaRPr>
          </a:p>
          <a:p>
            <a:r>
              <a:rPr lang="en-GB" sz="1600" dirty="0">
                <a:sym typeface="Symbol" panose="05050102010706020507" pitchFamily="18" charset="2"/>
              </a:rPr>
              <a:t>then 	</a:t>
            </a:r>
            <a:r>
              <a:rPr lang="en-GB" sz="1600" dirty="0"/>
              <a:t>colour(C), paint(X, C) from 1 to 2.</a:t>
            </a:r>
          </a:p>
          <a:p>
            <a:endParaRPr lang="en-GB" sz="1600" dirty="0" smtClean="0"/>
          </a:p>
          <a:p>
            <a:r>
              <a:rPr lang="en-GB" sz="1600" dirty="0" smtClean="0"/>
              <a:t>false   </a:t>
            </a:r>
            <a:r>
              <a:rPr lang="en-GB" sz="1600" dirty="0"/>
              <a:t>	paint(X, C), adjacent(X, Y), paint(Y, C).</a:t>
            </a:r>
          </a:p>
          <a:p>
            <a:endParaRPr lang="en-GB" dirty="0"/>
          </a:p>
          <a:p>
            <a:endParaRPr lang="en-GB" dirty="0"/>
          </a:p>
        </p:txBody>
      </p:sp>
      <p:grpSp>
        <p:nvGrpSpPr>
          <p:cNvPr id="4" name="Group 3"/>
          <p:cNvGrpSpPr/>
          <p:nvPr/>
        </p:nvGrpSpPr>
        <p:grpSpPr>
          <a:xfrm>
            <a:off x="3354582" y="1510541"/>
            <a:ext cx="3864752" cy="2481691"/>
            <a:chOff x="3275856" y="3437383"/>
            <a:chExt cx="3864752" cy="2481691"/>
          </a:xfrm>
        </p:grpSpPr>
        <p:sp>
          <p:nvSpPr>
            <p:cNvPr id="11" name="Freeform 10"/>
            <p:cNvSpPr/>
            <p:nvPr/>
          </p:nvSpPr>
          <p:spPr>
            <a:xfrm>
              <a:off x="3275856" y="3645024"/>
              <a:ext cx="1721077" cy="1091883"/>
            </a:xfrm>
            <a:custGeom>
              <a:avLst/>
              <a:gdLst>
                <a:gd name="connsiteX0" fmla="*/ 304049 w 1042645"/>
                <a:gd name="connsiteY0" fmla="*/ 194295 h 824786"/>
                <a:gd name="connsiteX1" fmla="*/ 28746 w 1042645"/>
                <a:gd name="connsiteY1" fmla="*/ 567921 h 824786"/>
                <a:gd name="connsiteX2" fmla="*/ 982475 w 1042645"/>
                <a:gd name="connsiteY2" fmla="*/ 803895 h 824786"/>
                <a:gd name="connsiteX3" fmla="*/ 874320 w 1042645"/>
                <a:gd name="connsiteY3" fmla="*/ 27147 h 824786"/>
                <a:gd name="connsiteX4" fmla="*/ 304049 w 1042645"/>
                <a:gd name="connsiteY4" fmla="*/ 194295 h 824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645" h="824786">
                  <a:moveTo>
                    <a:pt x="304049" y="194295"/>
                  </a:moveTo>
                  <a:cubicBezTo>
                    <a:pt x="163120" y="284424"/>
                    <a:pt x="-84325" y="466321"/>
                    <a:pt x="28746" y="567921"/>
                  </a:cubicBezTo>
                  <a:cubicBezTo>
                    <a:pt x="141817" y="669521"/>
                    <a:pt x="841546" y="894024"/>
                    <a:pt x="982475" y="803895"/>
                  </a:cubicBezTo>
                  <a:cubicBezTo>
                    <a:pt x="1123404" y="713766"/>
                    <a:pt x="987391" y="120554"/>
                    <a:pt x="874320" y="27147"/>
                  </a:cubicBezTo>
                  <a:cubicBezTo>
                    <a:pt x="761249" y="-66260"/>
                    <a:pt x="444978" y="104166"/>
                    <a:pt x="304049" y="194295"/>
                  </a:cubicBezTo>
                  <a:close/>
                </a:path>
              </a:pathLst>
            </a:custGeom>
            <a:no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Freeform 12"/>
            <p:cNvSpPr/>
            <p:nvPr/>
          </p:nvSpPr>
          <p:spPr>
            <a:xfrm>
              <a:off x="4857135" y="3437383"/>
              <a:ext cx="1951204" cy="1257298"/>
            </a:xfrm>
            <a:custGeom>
              <a:avLst/>
              <a:gdLst>
                <a:gd name="connsiteX0" fmla="*/ 0 w 1951204"/>
                <a:gd name="connsiteY0" fmla="*/ 407030 h 1257298"/>
                <a:gd name="connsiteX1" fmla="*/ 963562 w 1951204"/>
                <a:gd name="connsiteY1" fmla="*/ 3907 h 1257298"/>
                <a:gd name="connsiteX2" fmla="*/ 1897626 w 1951204"/>
                <a:gd name="connsiteY2" fmla="*/ 623340 h 1257298"/>
                <a:gd name="connsiteX3" fmla="*/ 1651820 w 1951204"/>
                <a:gd name="connsiteY3" fmla="*/ 1242772 h 1257298"/>
                <a:gd name="connsiteX4" fmla="*/ 117988 w 1951204"/>
                <a:gd name="connsiteY4" fmla="*/ 1075623 h 1257298"/>
                <a:gd name="connsiteX5" fmla="*/ 117988 w 1951204"/>
                <a:gd name="connsiteY5" fmla="*/ 1075623 h 1257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51204" h="1257298">
                  <a:moveTo>
                    <a:pt x="0" y="407030"/>
                  </a:moveTo>
                  <a:cubicBezTo>
                    <a:pt x="323645" y="187442"/>
                    <a:pt x="647291" y="-32145"/>
                    <a:pt x="963562" y="3907"/>
                  </a:cubicBezTo>
                  <a:cubicBezTo>
                    <a:pt x="1279833" y="39959"/>
                    <a:pt x="1782916" y="416863"/>
                    <a:pt x="1897626" y="623340"/>
                  </a:cubicBezTo>
                  <a:cubicBezTo>
                    <a:pt x="2012336" y="829817"/>
                    <a:pt x="1948426" y="1167392"/>
                    <a:pt x="1651820" y="1242772"/>
                  </a:cubicBezTo>
                  <a:cubicBezTo>
                    <a:pt x="1355214" y="1318152"/>
                    <a:pt x="117988" y="1075623"/>
                    <a:pt x="117988" y="1075623"/>
                  </a:cubicBezTo>
                  <a:lnTo>
                    <a:pt x="117988" y="1075623"/>
                  </a:lnTo>
                </a:path>
              </a:pathLst>
            </a:cu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Freeform 13"/>
            <p:cNvSpPr/>
            <p:nvPr/>
          </p:nvSpPr>
          <p:spPr>
            <a:xfrm>
              <a:off x="4048367" y="4572000"/>
              <a:ext cx="1724384" cy="1082051"/>
            </a:xfrm>
            <a:custGeom>
              <a:avLst/>
              <a:gdLst>
                <a:gd name="connsiteX0" fmla="*/ 2523 w 1724384"/>
                <a:gd name="connsiteY0" fmla="*/ 117987 h 1082051"/>
                <a:gd name="connsiteX1" fmla="*/ 159839 w 1724384"/>
                <a:gd name="connsiteY1" fmla="*/ 688258 h 1082051"/>
                <a:gd name="connsiteX2" fmla="*/ 1025078 w 1724384"/>
                <a:gd name="connsiteY2" fmla="*/ 1081548 h 1082051"/>
                <a:gd name="connsiteX3" fmla="*/ 1713336 w 1724384"/>
                <a:gd name="connsiteY3" fmla="*/ 609600 h 1082051"/>
                <a:gd name="connsiteX4" fmla="*/ 1467530 w 1724384"/>
                <a:gd name="connsiteY4" fmla="*/ 0 h 1082051"/>
                <a:gd name="connsiteX5" fmla="*/ 1467530 w 1724384"/>
                <a:gd name="connsiteY5" fmla="*/ 0 h 1082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24384" h="1082051">
                  <a:moveTo>
                    <a:pt x="2523" y="117987"/>
                  </a:moveTo>
                  <a:cubicBezTo>
                    <a:pt x="-4032" y="322826"/>
                    <a:pt x="-10587" y="527665"/>
                    <a:pt x="159839" y="688258"/>
                  </a:cubicBezTo>
                  <a:cubicBezTo>
                    <a:pt x="330265" y="848851"/>
                    <a:pt x="766162" y="1094658"/>
                    <a:pt x="1025078" y="1081548"/>
                  </a:cubicBezTo>
                  <a:cubicBezTo>
                    <a:pt x="1283994" y="1068438"/>
                    <a:pt x="1639594" y="789858"/>
                    <a:pt x="1713336" y="609600"/>
                  </a:cubicBezTo>
                  <a:cubicBezTo>
                    <a:pt x="1787078" y="429342"/>
                    <a:pt x="1467530" y="0"/>
                    <a:pt x="1467530" y="0"/>
                  </a:cubicBezTo>
                  <a:lnTo>
                    <a:pt x="1467530" y="0"/>
                  </a:lnTo>
                </a:path>
              </a:pathLst>
            </a:cu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Freeform 14"/>
            <p:cNvSpPr/>
            <p:nvPr/>
          </p:nvSpPr>
          <p:spPr>
            <a:xfrm>
              <a:off x="5673213" y="4611329"/>
              <a:ext cx="1467395" cy="1307745"/>
            </a:xfrm>
            <a:custGeom>
              <a:avLst/>
              <a:gdLst>
                <a:gd name="connsiteX0" fmla="*/ 983226 w 1467395"/>
                <a:gd name="connsiteY0" fmla="*/ 0 h 1307745"/>
                <a:gd name="connsiteX1" fmla="*/ 1455174 w 1467395"/>
                <a:gd name="connsiteY1" fmla="*/ 698090 h 1307745"/>
                <a:gd name="connsiteX2" fmla="*/ 540774 w 1467395"/>
                <a:gd name="connsiteY2" fmla="*/ 1307690 h 1307745"/>
                <a:gd name="connsiteX3" fmla="*/ 0 w 1467395"/>
                <a:gd name="connsiteY3" fmla="*/ 737419 h 1307745"/>
                <a:gd name="connsiteX4" fmla="*/ 0 w 1467395"/>
                <a:gd name="connsiteY4" fmla="*/ 737419 h 1307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67395" h="1307745">
                  <a:moveTo>
                    <a:pt x="983226" y="0"/>
                  </a:moveTo>
                  <a:cubicBezTo>
                    <a:pt x="1256071" y="240071"/>
                    <a:pt x="1528916" y="480142"/>
                    <a:pt x="1455174" y="698090"/>
                  </a:cubicBezTo>
                  <a:cubicBezTo>
                    <a:pt x="1381432" y="916038"/>
                    <a:pt x="783303" y="1301135"/>
                    <a:pt x="540774" y="1307690"/>
                  </a:cubicBezTo>
                  <a:cubicBezTo>
                    <a:pt x="298245" y="1314245"/>
                    <a:pt x="0" y="737419"/>
                    <a:pt x="0" y="737419"/>
                  </a:cubicBezTo>
                  <a:lnTo>
                    <a:pt x="0" y="737419"/>
                  </a:lnTo>
                </a:path>
              </a:pathLst>
            </a:cu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112043" y="4977184"/>
              <a:ext cx="6298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dirty="0" err="1"/>
                <a:t>uz</a:t>
              </a:r>
              <a:endParaRPr lang="en-GB" sz="24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657142" y="4845212"/>
              <a:ext cx="6298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dirty="0" err="1"/>
                <a:t>oz</a:t>
              </a:r>
              <a:endParaRPr lang="en-GB" sz="2400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009955" y="4006513"/>
              <a:ext cx="79011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dirty="0" err="1"/>
                <a:t>az</a:t>
              </a:r>
              <a:endParaRPr lang="en-GB" sz="2400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517829" y="3877680"/>
              <a:ext cx="6298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dirty="0" err="1"/>
                <a:t>iz</a:t>
              </a:r>
              <a:endParaRPr lang="en-GB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1910982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237" y="341009"/>
            <a:ext cx="8229600" cy="1143000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00B050"/>
                </a:solidFill>
              </a:rPr>
              <a:t>Bubble </a:t>
            </a:r>
            <a:r>
              <a:rPr lang="en-GB" dirty="0" smtClean="0">
                <a:solidFill>
                  <a:srgbClr val="00B050"/>
                </a:solidFill>
              </a:rPr>
              <a:t>sort 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937576" y="6355320"/>
            <a:ext cx="2133600" cy="365125"/>
          </a:xfrm>
        </p:spPr>
        <p:txBody>
          <a:bodyPr/>
          <a:lstStyle/>
          <a:p>
            <a:fld id="{CCD73432-EF7F-B84F-BCFB-EEF96C8A23DB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1252371" y="2843644"/>
            <a:ext cx="2304256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smtClean="0">
                <a:solidFill>
                  <a:schemeClr val="tx1"/>
                </a:solidFill>
              </a:rPr>
              <a:t>d          </a:t>
            </a:r>
            <a:r>
              <a:rPr lang="en-GB" dirty="0">
                <a:solidFill>
                  <a:schemeClr val="tx1"/>
                </a:solidFill>
              </a:rPr>
              <a:t>c          b          </a:t>
            </a:r>
            <a:r>
              <a:rPr lang="en-GB" dirty="0" smtClean="0">
                <a:solidFill>
                  <a:schemeClr val="tx1"/>
                </a:solidFill>
              </a:rPr>
              <a:t>a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1757677" y="2843644"/>
            <a:ext cx="0" cy="369332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2404281" y="2843644"/>
            <a:ext cx="0" cy="369332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3079604" y="2842129"/>
            <a:ext cx="0" cy="369332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1261917" y="5373216"/>
            <a:ext cx="2304256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a          b          c          d</a:t>
            </a:r>
          </a:p>
        </p:txBody>
      </p:sp>
      <p:cxnSp>
        <p:nvCxnSpPr>
          <p:cNvPr id="36" name="Straight Connector 35"/>
          <p:cNvCxnSpPr/>
          <p:nvPr/>
        </p:nvCxnSpPr>
        <p:spPr>
          <a:xfrm>
            <a:off x="2377534" y="5370110"/>
            <a:ext cx="0" cy="369332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2917816" y="5370110"/>
            <a:ext cx="0" cy="369332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1734969" y="5370110"/>
            <a:ext cx="0" cy="369332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Curved Down Arrow 16"/>
          <p:cNvSpPr/>
          <p:nvPr/>
        </p:nvSpPr>
        <p:spPr>
          <a:xfrm>
            <a:off x="1457259" y="2636912"/>
            <a:ext cx="561292" cy="205217"/>
          </a:xfrm>
          <a:prstGeom prst="curvedDownArrow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29816" y="1160843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GB" dirty="0" smtClean="0"/>
          </a:p>
          <a:p>
            <a:endParaRPr lang="en-GB" dirty="0"/>
          </a:p>
          <a:p>
            <a:r>
              <a:rPr lang="en-GB" dirty="0"/>
              <a:t>Keep swapping adjacent elements that are out of order until the array is ordered.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259632" y="3706225"/>
            <a:ext cx="2304256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smtClean="0">
                <a:solidFill>
                  <a:schemeClr val="tx1"/>
                </a:solidFill>
              </a:rPr>
              <a:t>c          d          </a:t>
            </a:r>
            <a:r>
              <a:rPr lang="en-GB" dirty="0">
                <a:solidFill>
                  <a:schemeClr val="tx1"/>
                </a:solidFill>
              </a:rPr>
              <a:t>b          </a:t>
            </a:r>
            <a:r>
              <a:rPr lang="en-GB" dirty="0" smtClean="0">
                <a:solidFill>
                  <a:schemeClr val="tx1"/>
                </a:solidFill>
              </a:rPr>
              <a:t>a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0" name="Curved Down Arrow 19"/>
          <p:cNvSpPr/>
          <p:nvPr/>
        </p:nvSpPr>
        <p:spPr>
          <a:xfrm>
            <a:off x="2170238" y="3498981"/>
            <a:ext cx="561292" cy="205217"/>
          </a:xfrm>
          <a:prstGeom prst="curvedDownArrow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1757677" y="3706225"/>
            <a:ext cx="0" cy="369332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2443982" y="3726578"/>
            <a:ext cx="0" cy="369332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3079604" y="3726578"/>
            <a:ext cx="0" cy="369332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459830" y="4941168"/>
            <a:ext cx="17465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And so on …..</a:t>
            </a:r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>
            <a:off x="1298756" y="4509120"/>
            <a:ext cx="2304256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smtClean="0">
                <a:solidFill>
                  <a:schemeClr val="tx1"/>
                </a:solidFill>
              </a:rPr>
              <a:t>c          b          d          a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7" name="Curved Down Arrow 26"/>
          <p:cNvSpPr/>
          <p:nvPr/>
        </p:nvSpPr>
        <p:spPr>
          <a:xfrm>
            <a:off x="1454323" y="4271351"/>
            <a:ext cx="561292" cy="205217"/>
          </a:xfrm>
          <a:prstGeom prst="curvedDownArrow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>
            <a:off x="1770021" y="4492505"/>
            <a:ext cx="0" cy="369332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3059832" y="4492505"/>
            <a:ext cx="0" cy="369332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2450884" y="4509120"/>
            <a:ext cx="0" cy="369332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8128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719064" y="188640"/>
            <a:ext cx="8424936" cy="58323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B050"/>
                </a:solidFill>
              </a:rPr>
              <a:t>% bubble sort with relational data structure .</a:t>
            </a:r>
          </a:p>
          <a:p>
            <a:r>
              <a:rPr lang="en-GB" dirty="0" err="1"/>
              <a:t>maxTime</a:t>
            </a:r>
            <a:r>
              <a:rPr lang="en-GB" dirty="0"/>
              <a:t>(5).</a:t>
            </a:r>
          </a:p>
          <a:p>
            <a:r>
              <a:rPr lang="en-GB" dirty="0" err="1"/>
              <a:t>fluents</a:t>
            </a:r>
            <a:r>
              <a:rPr lang="en-GB" dirty="0"/>
              <a:t>	location(_, _).</a:t>
            </a:r>
          </a:p>
          <a:p>
            <a:r>
              <a:rPr lang="en-GB" dirty="0"/>
              <a:t>actions	swap(_,_,_,_).</a:t>
            </a:r>
          </a:p>
          <a:p>
            <a:r>
              <a:rPr lang="en-GB" dirty="0"/>
              <a:t>initially	location(d, 1), location(c, 2), location(b, 3),  location(a,4).</a:t>
            </a:r>
          </a:p>
          <a:p>
            <a:endParaRPr lang="en-GB" sz="1000" dirty="0"/>
          </a:p>
          <a:p>
            <a:r>
              <a:rPr lang="en-GB" dirty="0"/>
              <a:t>if	</a:t>
            </a:r>
            <a:r>
              <a:rPr lang="en-GB" dirty="0" smtClean="0"/>
              <a:t>location(X</a:t>
            </a:r>
            <a:r>
              <a:rPr lang="en-GB" dirty="0"/>
              <a:t>, N1) at T1, N2 is N1 +1,  location(Y, N2) at T1,  Y@&lt;X</a:t>
            </a:r>
          </a:p>
          <a:p>
            <a:r>
              <a:rPr lang="en-GB" dirty="0"/>
              <a:t>then	</a:t>
            </a:r>
            <a:r>
              <a:rPr lang="en-GB" dirty="0" smtClean="0"/>
              <a:t>swapped(X</a:t>
            </a:r>
            <a:r>
              <a:rPr lang="en-GB" dirty="0"/>
              <a:t>, N1, Y, N2) from T2 to T3.</a:t>
            </a:r>
          </a:p>
          <a:p>
            <a:endParaRPr lang="en-GB" sz="1000" dirty="0"/>
          </a:p>
          <a:p>
            <a:endParaRPr lang="en-GB" sz="1000" dirty="0"/>
          </a:p>
          <a:p>
            <a:r>
              <a:rPr lang="en-GB" dirty="0"/>
              <a:t>swapped(X, N1, Y, N2) from T1 to T2</a:t>
            </a:r>
          </a:p>
          <a:p>
            <a:r>
              <a:rPr lang="en-GB" dirty="0">
                <a:sym typeface="Symbol" panose="05050102010706020507" pitchFamily="18" charset="2"/>
              </a:rPr>
              <a:t>if 	</a:t>
            </a:r>
            <a:r>
              <a:rPr lang="en-GB" dirty="0"/>
              <a:t>location(X, N1) at T1, location(Y, N2) at T1,  </a:t>
            </a:r>
          </a:p>
          <a:p>
            <a:r>
              <a:rPr lang="en-GB" dirty="0"/>
              <a:t>	Y@&lt;X, swap(X, N1, Y, N2) from T1 to T2.</a:t>
            </a:r>
          </a:p>
          <a:p>
            <a:endParaRPr lang="en-GB" sz="500" dirty="0"/>
          </a:p>
          <a:p>
            <a:r>
              <a:rPr lang="en-GB" dirty="0"/>
              <a:t>swapped(X, N1, Y, N2) from T to T</a:t>
            </a:r>
          </a:p>
          <a:p>
            <a:r>
              <a:rPr lang="en-GB" dirty="0">
                <a:sym typeface="Symbol" panose="05050102010706020507" pitchFamily="18" charset="2"/>
              </a:rPr>
              <a:t>if	</a:t>
            </a:r>
            <a:r>
              <a:rPr lang="en-GB" dirty="0"/>
              <a:t> location(X, N1) at T, location(Y, N2) at T, X@&lt;Y.</a:t>
            </a:r>
          </a:p>
          <a:p>
            <a:endParaRPr lang="en-GB" dirty="0"/>
          </a:p>
          <a:p>
            <a:r>
              <a:rPr lang="en-GB" dirty="0"/>
              <a:t>swap(X, N1, Y, N2)  	initiates 	</a:t>
            </a:r>
            <a:r>
              <a:rPr lang="en-GB" dirty="0" smtClean="0"/>
              <a:t>	location(X</a:t>
            </a:r>
            <a:r>
              <a:rPr lang="en-GB" dirty="0"/>
              <a:t>, N2).</a:t>
            </a:r>
          </a:p>
          <a:p>
            <a:r>
              <a:rPr lang="en-GB" dirty="0"/>
              <a:t>swap(X, N1, Y, N2)  	initiates 		location(Y, N1).</a:t>
            </a:r>
          </a:p>
          <a:p>
            <a:endParaRPr lang="en-GB" sz="400" dirty="0"/>
          </a:p>
          <a:p>
            <a:r>
              <a:rPr lang="en-GB" dirty="0"/>
              <a:t>swap(X, N1, Y, N2)  	terminates 	location(X, N1).</a:t>
            </a:r>
          </a:p>
          <a:p>
            <a:r>
              <a:rPr lang="en-GB" dirty="0"/>
              <a:t>swap(X, N1, Y, N2)  	terminates 	location(Y, N2).</a:t>
            </a:r>
          </a:p>
          <a:p>
            <a:endParaRPr lang="en-GB" sz="1000" dirty="0"/>
          </a:p>
          <a:p>
            <a:r>
              <a:rPr lang="en-GB" dirty="0"/>
              <a:t>false 	swap(X, N1, Y, N2), swap(Y, N2, Z, N3).</a:t>
            </a:r>
          </a:p>
        </p:txBody>
      </p:sp>
    </p:spTree>
    <p:extLst>
      <p:ext uri="{BB962C8B-B14F-4D97-AF65-F5344CB8AC3E}">
        <p14:creationId xmlns:p14="http://schemas.microsoft.com/office/powerpoint/2010/main" val="1107489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237" y="341009"/>
            <a:ext cx="8229600" cy="1143000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00B050"/>
                </a:solidFill>
              </a:rPr>
              <a:t>LPS executes actions concurrently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937576" y="6355320"/>
            <a:ext cx="2133600" cy="365125"/>
          </a:xfrm>
        </p:spPr>
        <p:txBody>
          <a:bodyPr/>
          <a:lstStyle/>
          <a:p>
            <a:fld id="{CCD73432-EF7F-B84F-BCFB-EEF96C8A23DB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4427984" y="2203834"/>
            <a:ext cx="2304256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d          c          b          a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427984" y="2851906"/>
            <a:ext cx="2304256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c          d          a          b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444734" y="3643994"/>
            <a:ext cx="2304256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c          a          d          b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4916143" y="2203834"/>
            <a:ext cx="0" cy="369332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4889377" y="3643994"/>
            <a:ext cx="0" cy="369332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4916143" y="2863194"/>
            <a:ext cx="0" cy="369332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5533546" y="2203834"/>
            <a:ext cx="0" cy="369332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5477435" y="2851906"/>
            <a:ext cx="0" cy="369332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5530625" y="3643994"/>
            <a:ext cx="0" cy="369332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6212287" y="2203834"/>
            <a:ext cx="0" cy="369332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6156176" y="2836935"/>
            <a:ext cx="0" cy="369332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6185521" y="3643994"/>
            <a:ext cx="0" cy="369332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4860213" y="4367704"/>
            <a:ext cx="0" cy="3693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4463480" y="4364074"/>
            <a:ext cx="2304256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a          c          b          d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4482408" y="5156162"/>
            <a:ext cx="2304256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a          b          c          d</a:t>
            </a:r>
          </a:p>
        </p:txBody>
      </p:sp>
      <p:cxnSp>
        <p:nvCxnSpPr>
          <p:cNvPr id="35" name="Straight Connector 34"/>
          <p:cNvCxnSpPr/>
          <p:nvPr/>
        </p:nvCxnSpPr>
        <p:spPr>
          <a:xfrm>
            <a:off x="4889377" y="4373728"/>
            <a:ext cx="0" cy="369332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5513094" y="5142575"/>
            <a:ext cx="0" cy="369332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5533546" y="4364074"/>
            <a:ext cx="0" cy="369332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6156176" y="4347669"/>
            <a:ext cx="0" cy="369332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6188043" y="5142575"/>
            <a:ext cx="0" cy="369332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4876037" y="5156162"/>
            <a:ext cx="0" cy="369332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Curved Down Arrow 45"/>
          <p:cNvSpPr/>
          <p:nvPr/>
        </p:nvSpPr>
        <p:spPr>
          <a:xfrm>
            <a:off x="5196789" y="2621973"/>
            <a:ext cx="561292" cy="205217"/>
          </a:xfrm>
          <a:prstGeom prst="curvedDownArrow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7" name="Curved Down Arrow 46"/>
          <p:cNvSpPr/>
          <p:nvPr/>
        </p:nvSpPr>
        <p:spPr>
          <a:xfrm>
            <a:off x="5232448" y="4106898"/>
            <a:ext cx="561292" cy="205217"/>
          </a:xfrm>
          <a:prstGeom prst="curvedDownArrow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8" name="Curved Down Arrow 47"/>
          <p:cNvSpPr/>
          <p:nvPr/>
        </p:nvSpPr>
        <p:spPr>
          <a:xfrm>
            <a:off x="5821814" y="1906765"/>
            <a:ext cx="561292" cy="205217"/>
          </a:xfrm>
          <a:prstGeom prst="curvedDownArrow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9" name="Curved Down Arrow 48"/>
          <p:cNvSpPr/>
          <p:nvPr/>
        </p:nvSpPr>
        <p:spPr>
          <a:xfrm>
            <a:off x="4635497" y="1906765"/>
            <a:ext cx="561292" cy="205217"/>
          </a:xfrm>
          <a:prstGeom prst="curvedDownArrow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50" name="Curved Down Arrow 49"/>
          <p:cNvSpPr/>
          <p:nvPr/>
        </p:nvSpPr>
        <p:spPr>
          <a:xfrm>
            <a:off x="5907397" y="3402706"/>
            <a:ext cx="561292" cy="205217"/>
          </a:xfrm>
          <a:prstGeom prst="curvedDownArrow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51" name="Curved Down Arrow 50"/>
          <p:cNvSpPr/>
          <p:nvPr/>
        </p:nvSpPr>
        <p:spPr>
          <a:xfrm>
            <a:off x="4635497" y="3411852"/>
            <a:ext cx="561292" cy="205217"/>
          </a:xfrm>
          <a:prstGeom prst="curvedDownArrow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12283" y="2937273"/>
            <a:ext cx="1512168" cy="379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Time 2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612283" y="3738751"/>
            <a:ext cx="1512168" cy="379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Time 3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612283" y="2250879"/>
            <a:ext cx="1512168" cy="379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Time 1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612283" y="4527437"/>
            <a:ext cx="1512168" cy="379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Time 4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612283" y="5229200"/>
            <a:ext cx="1512168" cy="379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Time 5</a:t>
            </a:r>
          </a:p>
        </p:txBody>
      </p:sp>
    </p:spTree>
    <p:extLst>
      <p:ext uri="{BB962C8B-B14F-4D97-AF65-F5344CB8AC3E}">
        <p14:creationId xmlns:p14="http://schemas.microsoft.com/office/powerpoint/2010/main" val="2965282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7072"/>
            <a:ext cx="8229600" cy="1143000"/>
          </a:xfrm>
        </p:spPr>
        <p:txBody>
          <a:bodyPr/>
          <a:lstStyle/>
          <a:p>
            <a:r>
              <a:rPr lang="en-GB" dirty="0" err="1">
                <a:solidFill>
                  <a:srgbClr val="00B050"/>
                </a:solidFill>
              </a:rPr>
              <a:t>Teleo</a:t>
            </a:r>
            <a:r>
              <a:rPr lang="en-GB" dirty="0">
                <a:solidFill>
                  <a:srgbClr val="00B050"/>
                </a:solidFill>
              </a:rPr>
              <a:t>-reactivity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297180"/>
            <a:ext cx="8229600" cy="4965208"/>
          </a:xfrm>
        </p:spPr>
        <p:txBody>
          <a:bodyPr/>
          <a:lstStyle/>
          <a:p>
            <a:r>
              <a:rPr lang="en-GB" sz="2200" dirty="0">
                <a:solidFill>
                  <a:srgbClr val="00B050"/>
                </a:solidFill>
              </a:rPr>
              <a:t>If later an object is moved, the same program will sort them again.</a:t>
            </a:r>
          </a:p>
          <a:p>
            <a:endParaRPr lang="en-GB" sz="1000" dirty="0">
              <a:solidFill>
                <a:srgbClr val="0000FF"/>
              </a:solidFill>
            </a:endParaRPr>
          </a:p>
          <a:p>
            <a:r>
              <a:rPr lang="en-GB" sz="2200" dirty="0">
                <a:solidFill>
                  <a:srgbClr val="0000FF"/>
                </a:solidFill>
              </a:rPr>
              <a:t>observe		swap(a,1,c,3) from 11 to 12.</a:t>
            </a:r>
          </a:p>
          <a:p>
            <a:r>
              <a:rPr lang="en-GB" sz="2200" dirty="0">
                <a:solidFill>
                  <a:srgbClr val="0000FF"/>
                </a:solidFill>
              </a:rPr>
              <a:t>observe		swap(b,2,c,3) from 15 to 16.  </a:t>
            </a:r>
            <a:endParaRPr lang="en-GB" dirty="0"/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27584" y="3645024"/>
            <a:ext cx="2304256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a          b          c          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771800" y="4026025"/>
            <a:ext cx="2304256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c          b          a          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771800" y="4757619"/>
            <a:ext cx="2304256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b          a          c          d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80937" y="5136799"/>
            <a:ext cx="2304256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a          b          c          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771800" y="4395541"/>
            <a:ext cx="2304256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b          c          a          d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82752" y="5868664"/>
            <a:ext cx="2304256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a          b          c          d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771800" y="5509456"/>
            <a:ext cx="2304256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a          c          b         d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3238364" y="4014356"/>
            <a:ext cx="0" cy="1125768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927884" y="4026025"/>
            <a:ext cx="0" cy="1114099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313849" y="3645024"/>
            <a:ext cx="0" cy="369332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2033929" y="3656693"/>
            <a:ext cx="0" cy="369332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2559732" y="3639966"/>
            <a:ext cx="0" cy="369332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302967" y="5126951"/>
            <a:ext cx="0" cy="369332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983668" y="5140124"/>
            <a:ext cx="0" cy="369332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2615153" y="5133198"/>
            <a:ext cx="0" cy="369332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4431940" y="4026209"/>
            <a:ext cx="0" cy="1113915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1224819" y="5868664"/>
            <a:ext cx="0" cy="369332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1961667" y="5878788"/>
            <a:ext cx="0" cy="369332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2608468" y="5893056"/>
            <a:ext cx="0" cy="369332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3227760" y="5509456"/>
            <a:ext cx="0" cy="369332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3905883" y="5496283"/>
            <a:ext cx="0" cy="369332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4409939" y="5499332"/>
            <a:ext cx="0" cy="369332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5436096" y="4020754"/>
            <a:ext cx="1512168" cy="379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Time 12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436096" y="5503997"/>
            <a:ext cx="1512168" cy="379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Time 16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436096" y="3616730"/>
            <a:ext cx="1512168" cy="379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Time 11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451684" y="5140124"/>
            <a:ext cx="1512168" cy="379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Time 15</a:t>
            </a:r>
          </a:p>
        </p:txBody>
      </p:sp>
    </p:spTree>
    <p:extLst>
      <p:ext uri="{BB962C8B-B14F-4D97-AF65-F5344CB8AC3E}">
        <p14:creationId xmlns:p14="http://schemas.microsoft.com/office/powerpoint/2010/main" val="1355403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4746" y="0"/>
            <a:ext cx="8424936" cy="652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maxTime</a:t>
            </a:r>
            <a:r>
              <a:rPr lang="en-GB" dirty="0" smtClean="0"/>
              <a:t>(20</a:t>
            </a:r>
            <a:r>
              <a:rPr lang="en-GB" dirty="0"/>
              <a:t>).</a:t>
            </a:r>
          </a:p>
          <a:p>
            <a:r>
              <a:rPr lang="en-GB" dirty="0" err="1"/>
              <a:t>fluents</a:t>
            </a:r>
            <a:r>
              <a:rPr lang="en-GB" dirty="0"/>
              <a:t>	location(_, _).</a:t>
            </a:r>
          </a:p>
          <a:p>
            <a:r>
              <a:rPr lang="en-GB" dirty="0"/>
              <a:t>actions	swap(_,_,_,_).</a:t>
            </a:r>
          </a:p>
          <a:p>
            <a:r>
              <a:rPr lang="en-GB" dirty="0"/>
              <a:t>observe	swap(a,1,c,3) from 11 to 12.  </a:t>
            </a:r>
            <a:r>
              <a:rPr lang="en-GB" dirty="0">
                <a:solidFill>
                  <a:srgbClr val="FF0000"/>
                </a:solidFill>
              </a:rPr>
              <a:t>%new</a:t>
            </a:r>
          </a:p>
          <a:p>
            <a:r>
              <a:rPr lang="en-GB" dirty="0"/>
              <a:t>observe	swap(b,2,c,3) from 15 to 16.  </a:t>
            </a:r>
            <a:r>
              <a:rPr lang="en-GB" dirty="0">
                <a:solidFill>
                  <a:srgbClr val="FF0000"/>
                </a:solidFill>
              </a:rPr>
              <a:t>%new</a:t>
            </a:r>
          </a:p>
          <a:p>
            <a:r>
              <a:rPr lang="en-GB" dirty="0"/>
              <a:t>initially	location(d, 1), location(c, 2), location(b, 3),  location(a,4).</a:t>
            </a:r>
          </a:p>
          <a:p>
            <a:endParaRPr lang="en-GB" sz="1000" dirty="0"/>
          </a:p>
          <a:p>
            <a:r>
              <a:rPr lang="en-GB" dirty="0"/>
              <a:t>if		location(X, N1) at T1, N2 is N1 +1,  location(Y, N2) at T1,  Y@&lt;X</a:t>
            </a:r>
          </a:p>
          <a:p>
            <a:r>
              <a:rPr lang="en-GB" dirty="0"/>
              <a:t>then		swapped(X, N1, Y, N2) from T2 to T3.</a:t>
            </a:r>
          </a:p>
          <a:p>
            <a:endParaRPr lang="en-GB" sz="1000" dirty="0"/>
          </a:p>
          <a:p>
            <a:r>
              <a:rPr lang="en-GB" dirty="0"/>
              <a:t>% swapped may not work if the order of the two clauses below is</a:t>
            </a:r>
          </a:p>
          <a:p>
            <a:r>
              <a:rPr lang="en-GB" dirty="0"/>
              <a:t>% reversed. Perhaps for good reasons.</a:t>
            </a:r>
          </a:p>
          <a:p>
            <a:r>
              <a:rPr lang="en-GB" dirty="0"/>
              <a:t>%</a:t>
            </a:r>
          </a:p>
          <a:p>
            <a:r>
              <a:rPr lang="en-GB" dirty="0"/>
              <a:t>swapped(X, N1, Y, N2) from T1 to T2</a:t>
            </a:r>
          </a:p>
          <a:p>
            <a:r>
              <a:rPr lang="en-GB" dirty="0"/>
              <a:t>if 	location(X, N1) at T1, location(Y, N2) at T1,  </a:t>
            </a:r>
          </a:p>
          <a:p>
            <a:r>
              <a:rPr lang="en-GB" dirty="0"/>
              <a:t>	Y@&lt;X, swap(X, N1, Y, N2) from T1 to T2.</a:t>
            </a:r>
          </a:p>
          <a:p>
            <a:endParaRPr lang="en-GB" sz="1000" dirty="0"/>
          </a:p>
          <a:p>
            <a:r>
              <a:rPr lang="en-GB" dirty="0"/>
              <a:t>swapped(X, N1, Y, N2) from T to T</a:t>
            </a:r>
          </a:p>
          <a:p>
            <a:r>
              <a:rPr lang="en-GB" dirty="0"/>
              <a:t>if	 location(X, N1) at T, location(Y, N2) at T, X@&lt;Y.</a:t>
            </a:r>
          </a:p>
          <a:p>
            <a:endParaRPr lang="en-GB" sz="1000" dirty="0"/>
          </a:p>
          <a:p>
            <a:r>
              <a:rPr lang="en-GB" dirty="0"/>
              <a:t>swap(X, N1, Y, N2)  	initiates 		location(X, N2).</a:t>
            </a:r>
          </a:p>
          <a:p>
            <a:r>
              <a:rPr lang="en-GB" dirty="0"/>
              <a:t>swap(X, N1, Y, N2)  	initiates 		location(Y, N1).</a:t>
            </a:r>
          </a:p>
          <a:p>
            <a:r>
              <a:rPr lang="en-GB" dirty="0"/>
              <a:t>swap(X, N1, Y, N2)  	terminates 	location(X, N1).</a:t>
            </a:r>
          </a:p>
          <a:p>
            <a:r>
              <a:rPr lang="en-GB" dirty="0"/>
              <a:t>swap(X, N1, Y, N2)  	terminates 	location(Y, N2).</a:t>
            </a:r>
          </a:p>
          <a:p>
            <a:r>
              <a:rPr lang="en-GB" dirty="0"/>
              <a:t>false 	swap(X, N1, Y, N2), swap(Y, N2, Z, N3).</a:t>
            </a:r>
          </a:p>
        </p:txBody>
      </p:sp>
    </p:spTree>
    <p:extLst>
      <p:ext uri="{BB962C8B-B14F-4D97-AF65-F5344CB8AC3E}">
        <p14:creationId xmlns:p14="http://schemas.microsoft.com/office/powerpoint/2010/main" val="1246244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solidFill>
                  <a:srgbClr val="229E31"/>
                </a:solidFill>
              </a:rPr>
              <a:t>Classic Quicksort Example –</a:t>
            </a:r>
            <a:br>
              <a:rPr lang="en-GB" dirty="0">
                <a:solidFill>
                  <a:srgbClr val="229E31"/>
                </a:solidFill>
              </a:rPr>
            </a:br>
            <a:r>
              <a:rPr lang="en-GB" dirty="0">
                <a:solidFill>
                  <a:srgbClr val="229E31"/>
                </a:solidFill>
              </a:rPr>
              <a:t>LPS can call </a:t>
            </a:r>
            <a:r>
              <a:rPr lang="en-GB" dirty="0" err="1">
                <a:solidFill>
                  <a:srgbClr val="229E31"/>
                </a:solidFill>
              </a:rPr>
              <a:t>Prolog</a:t>
            </a:r>
            <a:r>
              <a:rPr lang="en-GB" dirty="0">
                <a:solidFill>
                  <a:srgbClr val="229E31"/>
                </a:solidFill>
              </a:rPr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795320" cy="4525963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LPS programs can include </a:t>
            </a:r>
            <a:r>
              <a:rPr lang="en-GB" dirty="0" err="1" smtClean="0"/>
              <a:t>Prolog</a:t>
            </a:r>
            <a:r>
              <a:rPr lang="en-GB" dirty="0" smtClean="0"/>
              <a:t> clauses.</a:t>
            </a:r>
            <a:endParaRPr lang="en-GB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000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913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rgbClr val="229E31"/>
                </a:solidFill>
              </a:rPr>
              <a:t>Implementations of LPS</a:t>
            </a:r>
            <a:endParaRPr lang="en-GB" dirty="0">
              <a:solidFill>
                <a:srgbClr val="229E3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795320" cy="4525963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LPS </a:t>
            </a:r>
            <a:r>
              <a:rPr lang="en-GB" dirty="0" smtClean="0"/>
              <a:t>has been </a:t>
            </a:r>
            <a:r>
              <a:rPr lang="en-GB" dirty="0"/>
              <a:t>implemented in </a:t>
            </a:r>
            <a:endParaRPr lang="en-GB" dirty="0" smtClean="0"/>
          </a:p>
          <a:p>
            <a:pPr lvl="1" indent="-342900">
              <a:buFont typeface="Arial" panose="020B0604020202020204" pitchFamily="34" charset="0"/>
              <a:buChar char="•"/>
            </a:pPr>
            <a:r>
              <a:rPr lang="en-GB" dirty="0" smtClean="0"/>
              <a:t>Java</a:t>
            </a:r>
          </a:p>
          <a:p>
            <a:pPr lvl="1" indent="-342900">
              <a:buFont typeface="Arial" panose="020B0604020202020204" pitchFamily="34" charset="0"/>
              <a:buChar char="•"/>
            </a:pPr>
            <a:r>
              <a:rPr lang="en-GB" dirty="0" err="1" smtClean="0"/>
              <a:t>Sicstus</a:t>
            </a:r>
            <a:r>
              <a:rPr lang="en-GB" dirty="0" smtClean="0"/>
              <a:t> </a:t>
            </a:r>
            <a:r>
              <a:rPr lang="en-GB" dirty="0" err="1" smtClean="0"/>
              <a:t>Prolog</a:t>
            </a:r>
            <a:endParaRPr lang="en-GB" dirty="0" smtClean="0"/>
          </a:p>
          <a:p>
            <a:pPr lvl="1" indent="-342900">
              <a:buFont typeface="Arial" panose="020B0604020202020204" pitchFamily="34" charset="0"/>
              <a:buChar char="•"/>
            </a:pPr>
            <a:r>
              <a:rPr lang="en-GB" dirty="0" smtClean="0"/>
              <a:t>XSB </a:t>
            </a:r>
            <a:r>
              <a:rPr lang="en-GB" dirty="0" err="1" smtClean="0"/>
              <a:t>Prolog</a:t>
            </a:r>
            <a:endParaRPr lang="en-GB" dirty="0"/>
          </a:p>
          <a:p>
            <a:pPr lvl="1" indent="-342900">
              <a:buFont typeface="Arial" panose="020B0604020202020204" pitchFamily="34" charset="0"/>
              <a:buChar char="•"/>
            </a:pPr>
            <a:r>
              <a:rPr lang="en-GB" dirty="0" smtClean="0"/>
              <a:t>SWI </a:t>
            </a:r>
            <a:r>
              <a:rPr lang="en-GB" dirty="0" err="1"/>
              <a:t>Prolog</a:t>
            </a:r>
            <a:r>
              <a:rPr lang="en-GB" dirty="0"/>
              <a:t> and SWISH.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000" dirty="0"/>
          </a:p>
          <a:p>
            <a:pPr marL="0" indent="0">
              <a:buNone/>
            </a:pPr>
            <a:r>
              <a:rPr lang="en-GB" dirty="0" smtClean="0"/>
              <a:t>The SWISH implementation is the most reliable.</a:t>
            </a:r>
            <a:endParaRPr lang="en-GB" dirty="0"/>
          </a:p>
          <a:p>
            <a:pPr marL="0" indent="0" algn="ctr">
              <a:buNone/>
            </a:pPr>
            <a:r>
              <a:rPr lang="en-GB" dirty="0">
                <a:solidFill>
                  <a:srgbClr val="0000FF"/>
                </a:solidFill>
              </a:rPr>
              <a:t>http://lpsdemo.interprolog.com/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1201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95536" y="188640"/>
            <a:ext cx="7848872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err="1"/>
              <a:t>maxTime</a:t>
            </a:r>
            <a:r>
              <a:rPr lang="en-GB" dirty="0"/>
              <a:t>(2).</a:t>
            </a:r>
          </a:p>
          <a:p>
            <a:r>
              <a:rPr lang="en-GB" dirty="0"/>
              <a:t>events	request(_).</a:t>
            </a:r>
          </a:p>
          <a:p>
            <a:r>
              <a:rPr lang="en-GB" dirty="0"/>
              <a:t>actions	announce(_).</a:t>
            </a:r>
          </a:p>
          <a:p>
            <a:r>
              <a:rPr lang="en-GB" dirty="0"/>
              <a:t>observe  request(sort([2,1,4,3]) from 0 to 1.</a:t>
            </a:r>
          </a:p>
          <a:p>
            <a:endParaRPr lang="en-GB" dirty="0"/>
          </a:p>
          <a:p>
            <a:r>
              <a:rPr lang="en-GB" dirty="0"/>
              <a:t>if	</a:t>
            </a:r>
            <a:r>
              <a:rPr lang="en-GB" dirty="0" smtClean="0"/>
              <a:t>request(sort(X</a:t>
            </a:r>
            <a:r>
              <a:rPr lang="en-GB" dirty="0"/>
              <a:t>)) from T1 to T2 </a:t>
            </a:r>
            <a:endParaRPr lang="en-GB" dirty="0">
              <a:sym typeface="Symbol" panose="05050102010706020507" pitchFamily="18" charset="2"/>
            </a:endParaRPr>
          </a:p>
          <a:p>
            <a:r>
              <a:rPr lang="en-GB" dirty="0">
                <a:sym typeface="Symbol" panose="05050102010706020507" pitchFamily="18" charset="2"/>
              </a:rPr>
              <a:t>then	</a:t>
            </a:r>
            <a:r>
              <a:rPr lang="en-GB" dirty="0" smtClean="0"/>
              <a:t>quicksort(X</a:t>
            </a:r>
            <a:r>
              <a:rPr lang="en-GB" dirty="0"/>
              <a:t>, Y), announce(sorted(Y)) from T2 to T3.</a:t>
            </a:r>
          </a:p>
          <a:p>
            <a:endParaRPr lang="en-GB" dirty="0"/>
          </a:p>
          <a:p>
            <a:r>
              <a:rPr lang="en-GB" dirty="0"/>
              <a:t>quicksort([X|Xs],Ys) :-</a:t>
            </a:r>
          </a:p>
          <a:p>
            <a:r>
              <a:rPr lang="en-GB" dirty="0"/>
              <a:t>  	partition(</a:t>
            </a:r>
            <a:r>
              <a:rPr lang="en-GB" dirty="0" err="1"/>
              <a:t>Xs,X,Left,Right</a:t>
            </a:r>
            <a:r>
              <a:rPr lang="en-GB" dirty="0"/>
              <a:t>),</a:t>
            </a:r>
          </a:p>
          <a:p>
            <a:r>
              <a:rPr lang="en-GB" dirty="0"/>
              <a:t>  	quicksort(</a:t>
            </a:r>
            <a:r>
              <a:rPr lang="en-GB" dirty="0" err="1"/>
              <a:t>Left,Ls</a:t>
            </a:r>
            <a:r>
              <a:rPr lang="en-GB" dirty="0"/>
              <a:t>),</a:t>
            </a:r>
          </a:p>
          <a:p>
            <a:r>
              <a:rPr lang="en-GB" dirty="0"/>
              <a:t>  	quicksort(</a:t>
            </a:r>
            <a:r>
              <a:rPr lang="en-GB" dirty="0" err="1"/>
              <a:t>Right,Rs</a:t>
            </a:r>
            <a:r>
              <a:rPr lang="en-GB" dirty="0"/>
              <a:t>),</a:t>
            </a:r>
          </a:p>
          <a:p>
            <a:r>
              <a:rPr lang="en-GB" dirty="0"/>
              <a:t>  	append(Ls,[X|Rs],Ys).</a:t>
            </a:r>
          </a:p>
          <a:p>
            <a:endParaRPr lang="en-GB" sz="1000" dirty="0"/>
          </a:p>
          <a:p>
            <a:r>
              <a:rPr lang="en-GB" dirty="0"/>
              <a:t>quicksort([],[]).</a:t>
            </a:r>
          </a:p>
          <a:p>
            <a:endParaRPr lang="en-GB" dirty="0"/>
          </a:p>
          <a:p>
            <a:r>
              <a:rPr lang="en-GB" dirty="0"/>
              <a:t>partition([X|Xs],Y,[X|Ls],</a:t>
            </a:r>
            <a:r>
              <a:rPr lang="en-GB" dirty="0" err="1"/>
              <a:t>Rs</a:t>
            </a:r>
            <a:r>
              <a:rPr lang="en-GB" dirty="0"/>
              <a:t>) :-</a:t>
            </a:r>
          </a:p>
          <a:p>
            <a:r>
              <a:rPr lang="en-GB" dirty="0"/>
              <a:t>  </a:t>
            </a:r>
            <a:r>
              <a:rPr lang="en-GB" dirty="0" smtClean="0"/>
              <a:t>	X </a:t>
            </a:r>
            <a:r>
              <a:rPr lang="en-GB" dirty="0"/>
              <a:t>=&lt; Y, partition(</a:t>
            </a:r>
            <a:r>
              <a:rPr lang="en-GB" dirty="0" err="1"/>
              <a:t>Xs,Y,Ls,Rs</a:t>
            </a:r>
            <a:r>
              <a:rPr lang="en-GB" dirty="0"/>
              <a:t>).</a:t>
            </a:r>
          </a:p>
          <a:p>
            <a:endParaRPr lang="en-GB" sz="1000" dirty="0"/>
          </a:p>
          <a:p>
            <a:r>
              <a:rPr lang="en-GB" dirty="0"/>
              <a:t>partition([X|Xs],Y,Ls,[X|Rs]) :-</a:t>
            </a:r>
          </a:p>
          <a:p>
            <a:r>
              <a:rPr lang="en-GB" dirty="0"/>
              <a:t>  </a:t>
            </a:r>
            <a:r>
              <a:rPr lang="en-GB" dirty="0" smtClean="0"/>
              <a:t>	X </a:t>
            </a:r>
            <a:r>
              <a:rPr lang="en-GB" dirty="0"/>
              <a:t>&gt; Y, partition(</a:t>
            </a:r>
            <a:r>
              <a:rPr lang="en-GB" dirty="0" err="1"/>
              <a:t>Xs,Y,Ls,Rs</a:t>
            </a:r>
            <a:r>
              <a:rPr lang="en-GB" dirty="0"/>
              <a:t>).</a:t>
            </a:r>
          </a:p>
          <a:p>
            <a:endParaRPr lang="en-GB" sz="1000" dirty="0"/>
          </a:p>
          <a:p>
            <a:r>
              <a:rPr lang="en-GB" dirty="0"/>
              <a:t>partition([],Y,[],[]).</a:t>
            </a:r>
          </a:p>
        </p:txBody>
      </p:sp>
    </p:spTree>
    <p:extLst>
      <p:ext uri="{BB962C8B-B14F-4D97-AF65-F5344CB8AC3E}">
        <p14:creationId xmlns:p14="http://schemas.microsoft.com/office/powerpoint/2010/main" val="3072798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solidFill>
                  <a:srgbClr val="109905"/>
                </a:solidFill>
              </a:rPr>
              <a:t>Let us summarise the LPS </a:t>
            </a:r>
            <a:r>
              <a:rPr lang="en-GB" dirty="0" smtClean="0">
                <a:solidFill>
                  <a:srgbClr val="109905"/>
                </a:solidFill>
              </a:rPr>
              <a:t>language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In principle: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Anything you can do with </a:t>
            </a:r>
            <a:r>
              <a:rPr lang="en-GB" dirty="0" err="1" smtClean="0"/>
              <a:t>Prolog</a:t>
            </a:r>
            <a:r>
              <a:rPr lang="en-GB" dirty="0" smtClean="0"/>
              <a:t> you can also do with LPS.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In addition:</a:t>
            </a:r>
          </a:p>
          <a:p>
            <a:pPr marL="0" indent="0">
              <a:buNone/>
            </a:pPr>
            <a:r>
              <a:rPr lang="en-GB" dirty="0" smtClean="0"/>
              <a:t>There is more.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616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1"/>
            <a:ext cx="8229600" cy="980693"/>
          </a:xfrm>
        </p:spPr>
        <p:txBody>
          <a:bodyPr>
            <a:noAutofit/>
          </a:bodyPr>
          <a:lstStyle/>
          <a:p>
            <a:r>
              <a:rPr lang="en-GB" sz="3600" dirty="0" smtClean="0">
                <a:solidFill>
                  <a:srgbClr val="109905"/>
                </a:solidFill>
              </a:rPr>
              <a:t>The </a:t>
            </a:r>
            <a:r>
              <a:rPr lang="en-GB" sz="3600" dirty="0">
                <a:solidFill>
                  <a:srgbClr val="109905"/>
                </a:solidFill>
              </a:rPr>
              <a:t>LPS </a:t>
            </a:r>
            <a:r>
              <a:rPr lang="en-GB" sz="3600" dirty="0" smtClean="0">
                <a:solidFill>
                  <a:srgbClr val="109905"/>
                </a:solidFill>
              </a:rPr>
              <a:t>language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35896" y="1700807"/>
            <a:ext cx="4248472" cy="4946447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GB" dirty="0" err="1">
                <a:solidFill>
                  <a:srgbClr val="0000FF"/>
                </a:solidFill>
              </a:rPr>
              <a:t>maxTime</a:t>
            </a:r>
            <a:r>
              <a:rPr lang="en-GB" dirty="0">
                <a:solidFill>
                  <a:srgbClr val="0000FF"/>
                </a:solidFill>
              </a:rPr>
              <a:t>( ).	</a:t>
            </a:r>
            <a:r>
              <a:rPr lang="en-GB" dirty="0"/>
              <a:t>	</a:t>
            </a:r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/* These declarations are </a:t>
            </a:r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		used </a:t>
            </a:r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to do syntax checking </a:t>
            </a:r>
            <a:r>
              <a:rPr lang="en-GB" dirty="0" err="1" smtClean="0">
                <a:solidFill>
                  <a:srgbClr val="0000FF"/>
                </a:solidFill>
              </a:rPr>
              <a:t>fluents</a:t>
            </a:r>
            <a:r>
              <a:rPr lang="en-GB" dirty="0" smtClean="0">
                <a:solidFill>
                  <a:srgbClr val="0000FF"/>
                </a:solidFill>
              </a:rPr>
              <a:t> </a:t>
            </a:r>
            <a:r>
              <a:rPr lang="en-GB" dirty="0">
                <a:solidFill>
                  <a:srgbClr val="0000FF"/>
                </a:solidFill>
              </a:rPr>
              <a:t>	…  . </a:t>
            </a:r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	of </a:t>
            </a:r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the rest of the program.  </a:t>
            </a:r>
          </a:p>
          <a:p>
            <a:pPr marL="0" indent="0">
              <a:buNone/>
            </a:pPr>
            <a:r>
              <a:rPr lang="en-GB" dirty="0">
                <a:solidFill>
                  <a:srgbClr val="0000FF"/>
                </a:solidFill>
              </a:rPr>
              <a:t>actions 	…  . </a:t>
            </a:r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	They </a:t>
            </a:r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are used  by the </a:t>
            </a:r>
          </a:p>
          <a:p>
            <a:pPr marL="0" indent="0">
              <a:buNone/>
            </a:pPr>
            <a:r>
              <a:rPr lang="en-GB" dirty="0" smtClean="0">
                <a:solidFill>
                  <a:srgbClr val="0000FF"/>
                </a:solidFill>
              </a:rPr>
              <a:t>events   </a:t>
            </a:r>
            <a:r>
              <a:rPr lang="en-GB" dirty="0">
                <a:solidFill>
                  <a:srgbClr val="0000FF"/>
                </a:solidFill>
              </a:rPr>
              <a:t>	…</a:t>
            </a:r>
            <a:r>
              <a:rPr lang="en-GB" dirty="0"/>
              <a:t>  </a:t>
            </a:r>
            <a:r>
              <a:rPr lang="en-GB" dirty="0" smtClean="0"/>
              <a:t>.	</a:t>
            </a:r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interpreter </a:t>
            </a:r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to decide what is </a:t>
            </a:r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		an </a:t>
            </a:r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executable action, etc.*/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	</a:t>
            </a:r>
            <a:r>
              <a:rPr lang="en-GB" dirty="0"/>
              <a:t>	</a:t>
            </a:r>
          </a:p>
          <a:p>
            <a:pPr marL="0" indent="0">
              <a:buNone/>
            </a:pPr>
            <a:r>
              <a:rPr lang="en-GB" dirty="0" smtClean="0">
                <a:solidFill>
                  <a:srgbClr val="0000FF"/>
                </a:solidFill>
              </a:rPr>
              <a:t>initially </a:t>
            </a:r>
            <a:r>
              <a:rPr lang="en-GB" dirty="0">
                <a:solidFill>
                  <a:srgbClr val="0000FF"/>
                </a:solidFill>
              </a:rPr>
              <a:t>	…  .</a:t>
            </a:r>
            <a:r>
              <a:rPr lang="en-GB" dirty="0">
                <a:solidFill>
                  <a:srgbClr val="109905"/>
                </a:solidFill>
              </a:rPr>
              <a:t>	</a:t>
            </a:r>
            <a:endParaRPr lang="en-GB" dirty="0"/>
          </a:p>
          <a:p>
            <a:pPr marL="0" indent="0">
              <a:buNone/>
            </a:pPr>
            <a:r>
              <a:rPr lang="en-GB" dirty="0">
                <a:solidFill>
                  <a:srgbClr val="0000FF"/>
                </a:solidFill>
              </a:rPr>
              <a:t>observe  </a:t>
            </a:r>
            <a:r>
              <a:rPr lang="en-GB" dirty="0" smtClean="0">
                <a:solidFill>
                  <a:srgbClr val="0000FF"/>
                </a:solidFill>
              </a:rPr>
              <a:t>	…   </a:t>
            </a:r>
            <a:r>
              <a:rPr lang="en-GB" dirty="0">
                <a:solidFill>
                  <a:srgbClr val="0000FF"/>
                </a:solidFill>
              </a:rPr>
              <a:t>.</a:t>
            </a:r>
          </a:p>
          <a:p>
            <a:endParaRPr lang="en-GB" dirty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en-GB" dirty="0">
                <a:solidFill>
                  <a:srgbClr val="0000FF"/>
                </a:solidFill>
              </a:rPr>
              <a:t>if …  then …  .</a:t>
            </a:r>
          </a:p>
          <a:p>
            <a:endParaRPr lang="en-GB" dirty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en-GB" dirty="0">
                <a:solidFill>
                  <a:srgbClr val="0000FF"/>
                </a:solidFill>
              </a:rPr>
              <a:t>… if …  .</a:t>
            </a:r>
          </a:p>
          <a:p>
            <a:pPr marL="0" indent="0">
              <a:buNone/>
            </a:pPr>
            <a:r>
              <a:rPr lang="en-GB" dirty="0">
                <a:solidFill>
                  <a:srgbClr val="0000FF"/>
                </a:solidFill>
              </a:rPr>
              <a:t>… :- … </a:t>
            </a:r>
            <a:r>
              <a:rPr lang="en-GB" dirty="0"/>
              <a:t> .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 smtClean="0"/>
              <a:t>&lt;event or action&gt;  </a:t>
            </a:r>
            <a:r>
              <a:rPr lang="en-GB" dirty="0">
                <a:solidFill>
                  <a:srgbClr val="0000FF"/>
                </a:solidFill>
              </a:rPr>
              <a:t>initiates </a:t>
            </a:r>
            <a:r>
              <a:rPr lang="en-GB" dirty="0" smtClean="0"/>
              <a:t>&lt;fluent&gt;  </a:t>
            </a:r>
            <a:r>
              <a:rPr lang="en-GB" dirty="0">
                <a:solidFill>
                  <a:srgbClr val="0000FF"/>
                </a:solidFill>
              </a:rPr>
              <a:t>if …  .</a:t>
            </a:r>
          </a:p>
          <a:p>
            <a:pPr marL="0" indent="0">
              <a:buNone/>
            </a:pPr>
            <a:r>
              <a:rPr lang="en-GB" dirty="0"/>
              <a:t>&lt;event or action&gt;</a:t>
            </a:r>
            <a:r>
              <a:rPr lang="en-GB" dirty="0" smtClean="0">
                <a:solidFill>
                  <a:srgbClr val="0000FF"/>
                </a:solidFill>
              </a:rPr>
              <a:t> </a:t>
            </a:r>
            <a:r>
              <a:rPr lang="en-GB" dirty="0">
                <a:solidFill>
                  <a:srgbClr val="0000FF"/>
                </a:solidFill>
              </a:rPr>
              <a:t>terminates </a:t>
            </a:r>
            <a:r>
              <a:rPr lang="en-GB" dirty="0"/>
              <a:t>&lt;fluent&gt;</a:t>
            </a:r>
            <a:r>
              <a:rPr lang="en-GB" dirty="0" smtClean="0">
                <a:solidFill>
                  <a:srgbClr val="0000FF"/>
                </a:solidFill>
              </a:rPr>
              <a:t> </a:t>
            </a:r>
            <a:r>
              <a:rPr lang="en-GB" dirty="0">
                <a:solidFill>
                  <a:srgbClr val="0000FF"/>
                </a:solidFill>
              </a:rPr>
              <a:t>if …  .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>
                <a:solidFill>
                  <a:srgbClr val="0000FF"/>
                </a:solidFill>
              </a:rPr>
              <a:t>false …  .</a:t>
            </a:r>
            <a:endParaRPr lang="en-GB" dirty="0">
              <a:solidFill>
                <a:srgbClr val="109905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6" name="Left Brace 5"/>
          <p:cNvSpPr/>
          <p:nvPr/>
        </p:nvSpPr>
        <p:spPr>
          <a:xfrm>
            <a:off x="3190811" y="5284104"/>
            <a:ext cx="210100" cy="906678"/>
          </a:xfrm>
          <a:prstGeom prst="leftBrace">
            <a:avLst/>
          </a:prstGeom>
          <a:ln>
            <a:solidFill>
              <a:srgbClr val="99663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1207629" y="2100570"/>
            <a:ext cx="2016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996633"/>
                </a:solidFill>
              </a:rPr>
              <a:t>Declarations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279637" y="3395331"/>
            <a:ext cx="2016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996633"/>
                </a:solidFill>
              </a:rPr>
              <a:t>Inputs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272417" y="3922608"/>
            <a:ext cx="2016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996633"/>
                </a:solidFill>
              </a:rPr>
              <a:t>Reactive rules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259631" y="5373216"/>
            <a:ext cx="2016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996633"/>
                </a:solidFill>
              </a:rPr>
              <a:t>Causal theory</a:t>
            </a:r>
          </a:p>
        </p:txBody>
      </p:sp>
      <p:sp>
        <p:nvSpPr>
          <p:cNvPr id="15" name="Left Brace 14"/>
          <p:cNvSpPr/>
          <p:nvPr/>
        </p:nvSpPr>
        <p:spPr>
          <a:xfrm>
            <a:off x="3223853" y="4521301"/>
            <a:ext cx="144016" cy="367905"/>
          </a:xfrm>
          <a:prstGeom prst="leftBrace">
            <a:avLst/>
          </a:prstGeom>
          <a:ln>
            <a:solidFill>
              <a:srgbClr val="99663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1300064" y="4599881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996633"/>
                </a:solidFill>
              </a:rPr>
              <a:t>Clauses</a:t>
            </a:r>
            <a:endParaRPr lang="en-GB" sz="2400" dirty="0">
              <a:solidFill>
                <a:srgbClr val="996633"/>
              </a:solidFill>
            </a:endParaRPr>
          </a:p>
        </p:txBody>
      </p:sp>
      <p:sp>
        <p:nvSpPr>
          <p:cNvPr id="14" name="Left Brace 13"/>
          <p:cNvSpPr/>
          <p:nvPr/>
        </p:nvSpPr>
        <p:spPr>
          <a:xfrm>
            <a:off x="3190811" y="1772816"/>
            <a:ext cx="210100" cy="1011926"/>
          </a:xfrm>
          <a:prstGeom prst="leftBrace">
            <a:avLst/>
          </a:prstGeom>
          <a:ln>
            <a:solidFill>
              <a:srgbClr val="99663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Left Brace 15"/>
          <p:cNvSpPr/>
          <p:nvPr/>
        </p:nvSpPr>
        <p:spPr>
          <a:xfrm>
            <a:off x="3190811" y="3489091"/>
            <a:ext cx="144016" cy="367905"/>
          </a:xfrm>
          <a:prstGeom prst="leftBrace">
            <a:avLst/>
          </a:prstGeom>
          <a:ln>
            <a:solidFill>
              <a:srgbClr val="99663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Left Brace 16"/>
          <p:cNvSpPr/>
          <p:nvPr/>
        </p:nvSpPr>
        <p:spPr>
          <a:xfrm>
            <a:off x="3203847" y="3969487"/>
            <a:ext cx="144016" cy="367905"/>
          </a:xfrm>
          <a:prstGeom prst="leftBrace">
            <a:avLst/>
          </a:prstGeom>
          <a:ln>
            <a:solidFill>
              <a:srgbClr val="99663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0775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B050"/>
                </a:solidFill>
              </a:rPr>
              <a:t>The Dining Philosophers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6899" y="2412831"/>
            <a:ext cx="3315541" cy="3300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1358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39908" y="120221"/>
            <a:ext cx="8208912" cy="57785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/>
              <a:t>maxTime</a:t>
            </a:r>
            <a:r>
              <a:rPr lang="en-GB" sz="2000" dirty="0"/>
              <a:t>(7).</a:t>
            </a:r>
          </a:p>
          <a:p>
            <a:r>
              <a:rPr lang="en-GB" sz="2000" dirty="0" err="1"/>
              <a:t>fluents</a:t>
            </a:r>
            <a:r>
              <a:rPr lang="en-GB" sz="2000" dirty="0"/>
              <a:t> 	available(_).</a:t>
            </a:r>
          </a:p>
          <a:p>
            <a:r>
              <a:rPr lang="en-GB" sz="2000" dirty="0"/>
              <a:t>actions	pickup(_,_), putdown(_,_).</a:t>
            </a:r>
          </a:p>
          <a:p>
            <a:endParaRPr lang="en-GB" sz="1100" dirty="0"/>
          </a:p>
          <a:p>
            <a:r>
              <a:rPr lang="en-GB" sz="2000" dirty="0"/>
              <a:t>initially	available(fork1),	</a:t>
            </a:r>
            <a:r>
              <a:rPr lang="en-GB" sz="2000" dirty="0" smtClean="0"/>
              <a:t>available(fork2),</a:t>
            </a:r>
            <a:r>
              <a:rPr lang="en-GB" sz="2000" dirty="0"/>
              <a:t> </a:t>
            </a:r>
            <a:r>
              <a:rPr lang="en-GB" sz="2000" dirty="0" smtClean="0"/>
              <a:t>available(fork3</a:t>
            </a:r>
            <a:r>
              <a:rPr lang="en-GB" sz="2000" dirty="0"/>
              <a:t>),		</a:t>
            </a:r>
            <a:r>
              <a:rPr lang="en-GB" sz="2000" dirty="0" smtClean="0"/>
              <a:t>available(fork4</a:t>
            </a:r>
            <a:r>
              <a:rPr lang="en-GB" sz="2000" dirty="0"/>
              <a:t>),	</a:t>
            </a:r>
            <a:r>
              <a:rPr lang="en-GB" sz="2000" dirty="0" smtClean="0"/>
              <a:t>available(fork5</a:t>
            </a:r>
            <a:r>
              <a:rPr lang="en-GB" sz="2000" dirty="0"/>
              <a:t>).</a:t>
            </a:r>
          </a:p>
          <a:p>
            <a:endParaRPr lang="en-GB" sz="2000" dirty="0"/>
          </a:p>
          <a:p>
            <a:r>
              <a:rPr lang="en-GB" sz="2000" dirty="0" smtClean="0"/>
              <a:t>philosopher(p1).</a:t>
            </a:r>
            <a:endParaRPr lang="en-GB" sz="2000" dirty="0"/>
          </a:p>
          <a:p>
            <a:r>
              <a:rPr lang="en-GB" sz="2000" dirty="0" smtClean="0"/>
              <a:t>philosopher(p2).</a:t>
            </a:r>
            <a:endParaRPr lang="en-GB" sz="2000" dirty="0"/>
          </a:p>
          <a:p>
            <a:r>
              <a:rPr lang="en-GB" sz="2000" dirty="0" smtClean="0"/>
              <a:t>philosopher(p3).</a:t>
            </a:r>
            <a:endParaRPr lang="en-GB" sz="2000" dirty="0"/>
          </a:p>
          <a:p>
            <a:r>
              <a:rPr lang="en-GB" sz="2000" dirty="0" smtClean="0"/>
              <a:t>philosopher(p4).</a:t>
            </a:r>
            <a:endParaRPr lang="en-GB" sz="2000" dirty="0"/>
          </a:p>
          <a:p>
            <a:r>
              <a:rPr lang="en-GB" sz="2000" dirty="0" smtClean="0"/>
              <a:t>philosopher(p5).</a:t>
            </a:r>
            <a:endParaRPr lang="en-GB" sz="2000" dirty="0"/>
          </a:p>
          <a:p>
            <a:endParaRPr lang="en-GB" sz="1200" dirty="0"/>
          </a:p>
          <a:p>
            <a:r>
              <a:rPr lang="en-GB" sz="2000" dirty="0"/>
              <a:t>adjacent(fork1, </a:t>
            </a:r>
            <a:r>
              <a:rPr lang="en-GB" sz="2000" dirty="0" smtClean="0"/>
              <a:t>p1, </a:t>
            </a:r>
            <a:r>
              <a:rPr lang="en-GB" sz="2000" dirty="0"/>
              <a:t>fork2).</a:t>
            </a:r>
          </a:p>
          <a:p>
            <a:r>
              <a:rPr lang="en-GB" sz="2000" dirty="0"/>
              <a:t>adjacent(fork2, </a:t>
            </a:r>
            <a:r>
              <a:rPr lang="en-GB" sz="2000" dirty="0" smtClean="0"/>
              <a:t>p2, </a:t>
            </a:r>
            <a:r>
              <a:rPr lang="en-GB" sz="2000" dirty="0"/>
              <a:t>fork3).</a:t>
            </a:r>
          </a:p>
          <a:p>
            <a:r>
              <a:rPr lang="en-GB" sz="2000" dirty="0"/>
              <a:t>adjacent(fork3, </a:t>
            </a:r>
            <a:r>
              <a:rPr lang="en-GB" sz="2000" dirty="0" smtClean="0"/>
              <a:t>p3, </a:t>
            </a:r>
            <a:r>
              <a:rPr lang="en-GB" sz="2000" dirty="0"/>
              <a:t>fork4).</a:t>
            </a:r>
          </a:p>
          <a:p>
            <a:r>
              <a:rPr lang="en-GB" sz="2000" dirty="0"/>
              <a:t>adjacent(fork4, </a:t>
            </a:r>
            <a:r>
              <a:rPr lang="en-GB" sz="2000" dirty="0" smtClean="0"/>
              <a:t>p4, </a:t>
            </a:r>
            <a:r>
              <a:rPr lang="en-GB" sz="2000" dirty="0"/>
              <a:t>fork5).</a:t>
            </a:r>
          </a:p>
          <a:p>
            <a:r>
              <a:rPr lang="en-GB" sz="2000" dirty="0"/>
              <a:t>adjacent(fork5, </a:t>
            </a:r>
            <a:r>
              <a:rPr lang="en-GB" sz="2000" dirty="0" smtClean="0"/>
              <a:t>p5, </a:t>
            </a:r>
            <a:r>
              <a:rPr lang="en-GB" sz="2000" dirty="0"/>
              <a:t>fork1).</a:t>
            </a:r>
          </a:p>
          <a:p>
            <a:endParaRPr lang="en-GB" sz="1050" dirty="0"/>
          </a:p>
          <a:p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841866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683568" y="620688"/>
            <a:ext cx="6768752" cy="5247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1100" dirty="0"/>
          </a:p>
          <a:p>
            <a:r>
              <a:rPr lang="en-GB" sz="2000" dirty="0">
                <a:solidFill>
                  <a:srgbClr val="00B050"/>
                </a:solidFill>
              </a:rPr>
              <a:t>% dining philosophers</a:t>
            </a:r>
          </a:p>
          <a:p>
            <a:endParaRPr lang="en-GB" sz="2000" dirty="0"/>
          </a:p>
          <a:p>
            <a:r>
              <a:rPr lang="en-GB" sz="2000" dirty="0"/>
              <a:t>if 	</a:t>
            </a:r>
            <a:r>
              <a:rPr lang="en-GB" sz="2000" dirty="0" smtClean="0"/>
              <a:t>philosopher(P</a:t>
            </a:r>
            <a:r>
              <a:rPr lang="en-GB" sz="2000" dirty="0"/>
              <a:t>)</a:t>
            </a:r>
          </a:p>
          <a:p>
            <a:r>
              <a:rPr lang="en-GB" sz="2000" dirty="0">
                <a:sym typeface="Symbol" panose="05050102010706020507" pitchFamily="18" charset="2"/>
              </a:rPr>
              <a:t>then 	</a:t>
            </a:r>
            <a:r>
              <a:rPr lang="en-GB" sz="2000" dirty="0"/>
              <a:t>dine(P) from T1 to T2.</a:t>
            </a:r>
          </a:p>
          <a:p>
            <a:endParaRPr lang="en-GB" sz="1200" dirty="0"/>
          </a:p>
          <a:p>
            <a:r>
              <a:rPr lang="en-GB" sz="2000" dirty="0"/>
              <a:t>dine(P) from T1 to T3	if	</a:t>
            </a:r>
          </a:p>
          <a:p>
            <a:r>
              <a:rPr lang="en-GB" sz="2000" dirty="0"/>
              <a:t>		adjacent(F1, P, F2),	</a:t>
            </a:r>
          </a:p>
          <a:p>
            <a:r>
              <a:rPr lang="en-GB" sz="2000" dirty="0"/>
              <a:t>		pickup(P, F1) from T1 to T2,</a:t>
            </a:r>
          </a:p>
          <a:p>
            <a:r>
              <a:rPr lang="en-GB" sz="2000" dirty="0"/>
              <a:t>		pickup(P, F2) from T1 to T2,</a:t>
            </a:r>
          </a:p>
          <a:p>
            <a:r>
              <a:rPr lang="en-GB" sz="2000" dirty="0"/>
              <a:t>		putdown(P, F1) from T2 to T3,</a:t>
            </a:r>
          </a:p>
          <a:p>
            <a:r>
              <a:rPr lang="en-GB" sz="2000" dirty="0"/>
              <a:t>		putdown(P, F2) from T2 to T3 .</a:t>
            </a:r>
          </a:p>
          <a:p>
            <a:endParaRPr lang="en-GB" sz="1200" dirty="0"/>
          </a:p>
          <a:p>
            <a:r>
              <a:rPr lang="en-GB" sz="2000" dirty="0"/>
              <a:t>pickup(P, F) 	</a:t>
            </a:r>
            <a:r>
              <a:rPr lang="en-GB" sz="2000" dirty="0" smtClean="0"/>
              <a:t>terminates </a:t>
            </a:r>
            <a:r>
              <a:rPr lang="en-GB" sz="2000" dirty="0"/>
              <a:t>	available(F).</a:t>
            </a:r>
          </a:p>
          <a:p>
            <a:r>
              <a:rPr lang="en-GB" sz="2000" dirty="0"/>
              <a:t>putdown(P, F) 	initiates 		available(F).</a:t>
            </a:r>
          </a:p>
          <a:p>
            <a:endParaRPr lang="en-GB" sz="2000" dirty="0"/>
          </a:p>
          <a:p>
            <a:r>
              <a:rPr lang="en-GB" sz="2000" dirty="0"/>
              <a:t>false  	pickup(P, F),    not available(F).</a:t>
            </a:r>
          </a:p>
          <a:p>
            <a:r>
              <a:rPr lang="en-GB" sz="2000" dirty="0"/>
              <a:t>false  	pickup(P1, F),  pickup(P2, F), P1 \= P2.</a:t>
            </a:r>
          </a:p>
        </p:txBody>
      </p:sp>
    </p:spTree>
    <p:extLst>
      <p:ext uri="{BB962C8B-B14F-4D97-AF65-F5344CB8AC3E}">
        <p14:creationId xmlns:p14="http://schemas.microsoft.com/office/powerpoint/2010/main" val="2798421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683568" y="332656"/>
            <a:ext cx="7571184" cy="59862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err="1"/>
              <a:t>maxTime</a:t>
            </a:r>
            <a:r>
              <a:rPr lang="en-GB" sz="1200" dirty="0"/>
              <a:t>(7).</a:t>
            </a:r>
          </a:p>
          <a:p>
            <a:r>
              <a:rPr lang="en-GB" sz="1200" dirty="0" err="1"/>
              <a:t>fluents</a:t>
            </a:r>
            <a:r>
              <a:rPr lang="en-GB" sz="1200" dirty="0"/>
              <a:t> 	available(_).</a:t>
            </a:r>
          </a:p>
          <a:p>
            <a:r>
              <a:rPr lang="en-GB" sz="1200" dirty="0"/>
              <a:t>actions  	pickup(_,_), putdown(_,_).</a:t>
            </a:r>
          </a:p>
          <a:p>
            <a:endParaRPr lang="en-GB" sz="800" dirty="0"/>
          </a:p>
          <a:p>
            <a:r>
              <a:rPr lang="en-GB" sz="1200" dirty="0"/>
              <a:t>initially	available(fork1</a:t>
            </a:r>
            <a:r>
              <a:rPr lang="en-GB" sz="1200" dirty="0" smtClean="0"/>
              <a:t>), available(fork2),</a:t>
            </a:r>
            <a:r>
              <a:rPr lang="en-GB" sz="1200" dirty="0"/>
              <a:t> </a:t>
            </a:r>
            <a:r>
              <a:rPr lang="en-GB" sz="1200" dirty="0" smtClean="0"/>
              <a:t>available(fork3),</a:t>
            </a:r>
            <a:r>
              <a:rPr lang="en-GB" sz="1200" dirty="0"/>
              <a:t> </a:t>
            </a:r>
            <a:r>
              <a:rPr lang="en-GB" sz="1200" dirty="0" smtClean="0"/>
              <a:t>available(fork4),</a:t>
            </a:r>
            <a:r>
              <a:rPr lang="en-GB" sz="1200" dirty="0"/>
              <a:t> </a:t>
            </a:r>
            <a:r>
              <a:rPr lang="en-GB" sz="1200" dirty="0" smtClean="0"/>
              <a:t>available(fork5).</a:t>
            </a:r>
          </a:p>
          <a:p>
            <a:endParaRPr lang="en-GB" sz="1200" dirty="0"/>
          </a:p>
          <a:p>
            <a:r>
              <a:rPr lang="en-GB" sz="1200" dirty="0" smtClean="0"/>
              <a:t>philosopher(p1).</a:t>
            </a:r>
            <a:endParaRPr lang="en-GB" sz="1200" dirty="0"/>
          </a:p>
          <a:p>
            <a:r>
              <a:rPr lang="en-GB" sz="1200" dirty="0" smtClean="0"/>
              <a:t>philosopher(p2).</a:t>
            </a:r>
            <a:endParaRPr lang="en-GB" sz="1200" dirty="0"/>
          </a:p>
          <a:p>
            <a:r>
              <a:rPr lang="en-GB" sz="1200" dirty="0" smtClean="0"/>
              <a:t>philosopher(p3).</a:t>
            </a:r>
            <a:endParaRPr lang="en-GB" sz="1200" dirty="0"/>
          </a:p>
          <a:p>
            <a:r>
              <a:rPr lang="en-GB" sz="1200" dirty="0" smtClean="0"/>
              <a:t>philosopher(p4).</a:t>
            </a:r>
            <a:endParaRPr lang="en-GB" sz="1200" dirty="0"/>
          </a:p>
          <a:p>
            <a:r>
              <a:rPr lang="en-GB" sz="1200" dirty="0" smtClean="0"/>
              <a:t>philosopher(p5).</a:t>
            </a:r>
            <a:endParaRPr lang="en-GB" sz="1200" dirty="0"/>
          </a:p>
          <a:p>
            <a:endParaRPr lang="en-GB" sz="900" dirty="0"/>
          </a:p>
          <a:p>
            <a:r>
              <a:rPr lang="en-GB" sz="1200" dirty="0"/>
              <a:t>adjacent(fork1, </a:t>
            </a:r>
            <a:r>
              <a:rPr lang="en-GB" sz="1200" dirty="0" smtClean="0"/>
              <a:t>p1, </a:t>
            </a:r>
            <a:r>
              <a:rPr lang="en-GB" sz="1200" dirty="0"/>
              <a:t>fork2).</a:t>
            </a:r>
          </a:p>
          <a:p>
            <a:r>
              <a:rPr lang="en-GB" sz="1200" dirty="0"/>
              <a:t>adjacent(fork2, </a:t>
            </a:r>
            <a:r>
              <a:rPr lang="en-GB" sz="1200" dirty="0" smtClean="0"/>
              <a:t>p2, </a:t>
            </a:r>
            <a:r>
              <a:rPr lang="en-GB" sz="1200" dirty="0"/>
              <a:t>fork3).</a:t>
            </a:r>
          </a:p>
          <a:p>
            <a:r>
              <a:rPr lang="en-GB" sz="1200" dirty="0"/>
              <a:t>adjacent(fork3, </a:t>
            </a:r>
            <a:r>
              <a:rPr lang="en-GB" sz="1200" dirty="0" smtClean="0"/>
              <a:t>p3, </a:t>
            </a:r>
            <a:r>
              <a:rPr lang="en-GB" sz="1200" dirty="0"/>
              <a:t>fork4).</a:t>
            </a:r>
          </a:p>
          <a:p>
            <a:r>
              <a:rPr lang="en-GB" sz="1200" dirty="0"/>
              <a:t>adjacent(fork4, </a:t>
            </a:r>
            <a:r>
              <a:rPr lang="en-GB" sz="1200" dirty="0" smtClean="0"/>
              <a:t>p4, </a:t>
            </a:r>
            <a:r>
              <a:rPr lang="en-GB" sz="1200" dirty="0"/>
              <a:t>fork5).</a:t>
            </a:r>
          </a:p>
          <a:p>
            <a:r>
              <a:rPr lang="en-GB" sz="1200" dirty="0"/>
              <a:t>adjacent(fork5, </a:t>
            </a:r>
            <a:r>
              <a:rPr lang="en-GB" sz="1200" dirty="0" smtClean="0"/>
              <a:t>p5, </a:t>
            </a:r>
            <a:r>
              <a:rPr lang="en-GB" sz="1200" dirty="0"/>
              <a:t>fork1</a:t>
            </a:r>
            <a:r>
              <a:rPr lang="en-GB" sz="1200" dirty="0" smtClean="0"/>
              <a:t>).</a:t>
            </a:r>
          </a:p>
          <a:p>
            <a:endParaRPr lang="en-GB" sz="1200" dirty="0"/>
          </a:p>
          <a:p>
            <a:r>
              <a:rPr lang="en-GB" sz="1200" dirty="0"/>
              <a:t>if 	</a:t>
            </a:r>
            <a:r>
              <a:rPr lang="en-GB" sz="1200" dirty="0" smtClean="0"/>
              <a:t>philosopher(P</a:t>
            </a:r>
            <a:r>
              <a:rPr lang="en-GB" sz="1200" dirty="0"/>
              <a:t>)</a:t>
            </a:r>
          </a:p>
          <a:p>
            <a:r>
              <a:rPr lang="en-GB" sz="1200" dirty="0">
                <a:sym typeface="Symbol" panose="05050102010706020507" pitchFamily="18" charset="2"/>
              </a:rPr>
              <a:t>then 	</a:t>
            </a:r>
            <a:r>
              <a:rPr lang="en-GB" sz="1200" dirty="0"/>
              <a:t>dine(P) from T1 to T2.</a:t>
            </a:r>
          </a:p>
          <a:p>
            <a:endParaRPr lang="en-GB" sz="900" dirty="0"/>
          </a:p>
          <a:p>
            <a:r>
              <a:rPr lang="en-GB" sz="1200" dirty="0"/>
              <a:t>dine(P) from T1 to T3	if	</a:t>
            </a:r>
          </a:p>
          <a:p>
            <a:r>
              <a:rPr lang="en-GB" sz="1200" dirty="0"/>
              <a:t>	adjacent(F1, P, F2),	</a:t>
            </a:r>
          </a:p>
          <a:p>
            <a:r>
              <a:rPr lang="en-GB" sz="1200" dirty="0"/>
              <a:t>	pickup(P, F1) from T1 to T2,</a:t>
            </a:r>
          </a:p>
          <a:p>
            <a:r>
              <a:rPr lang="en-GB" sz="1200" dirty="0"/>
              <a:t>	pickup(P, F2) from T1 to T2,</a:t>
            </a:r>
          </a:p>
          <a:p>
            <a:r>
              <a:rPr lang="en-GB" sz="1200" dirty="0"/>
              <a:t>	putdown(P, F1) from T2 to T3,</a:t>
            </a:r>
          </a:p>
          <a:p>
            <a:r>
              <a:rPr lang="en-GB" sz="1200" dirty="0"/>
              <a:t>	putdown(P, F2) from T2 to T3 .</a:t>
            </a:r>
          </a:p>
          <a:p>
            <a:endParaRPr lang="en-GB" sz="900" dirty="0"/>
          </a:p>
          <a:p>
            <a:r>
              <a:rPr lang="en-GB" sz="1200" dirty="0"/>
              <a:t>pickup(P, F) 	</a:t>
            </a:r>
            <a:r>
              <a:rPr lang="en-GB" sz="1200" dirty="0" smtClean="0"/>
              <a:t>terminates </a:t>
            </a:r>
            <a:r>
              <a:rPr lang="en-GB" sz="1200" dirty="0"/>
              <a:t>	available(F).</a:t>
            </a:r>
          </a:p>
          <a:p>
            <a:r>
              <a:rPr lang="en-GB" sz="1200" dirty="0"/>
              <a:t>putdown(P, F) 	initiates 	</a:t>
            </a:r>
            <a:r>
              <a:rPr lang="en-GB" sz="1200" dirty="0" smtClean="0"/>
              <a:t>available(F</a:t>
            </a:r>
            <a:r>
              <a:rPr lang="en-GB" sz="1200" dirty="0"/>
              <a:t>).</a:t>
            </a:r>
          </a:p>
          <a:p>
            <a:endParaRPr lang="en-GB" sz="1200" dirty="0"/>
          </a:p>
          <a:p>
            <a:r>
              <a:rPr lang="en-GB" sz="1200" dirty="0"/>
              <a:t>false  	pickup(P, F),    not available(F).</a:t>
            </a:r>
          </a:p>
          <a:p>
            <a:r>
              <a:rPr lang="en-GB" sz="1200" dirty="0"/>
              <a:t>false  	pickup(P1, F),  pickup(P2, F), P1 \= P2.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971474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109905"/>
                </a:solidFill>
              </a:rPr>
              <a:t>Tower Building Example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Initial State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Goal State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348880"/>
            <a:ext cx="2962275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4581128"/>
            <a:ext cx="2962275" cy="85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2626347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en-GB" dirty="0" smtClean="0"/>
              <a:t>Behaviour</a:t>
            </a:r>
            <a:endParaRPr lang="en-GB" dirty="0"/>
          </a:p>
        </p:txBody>
      </p:sp>
      <p:pic>
        <p:nvPicPr>
          <p:cNvPr id="4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6957" y="1268760"/>
            <a:ext cx="2962689" cy="838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0493" y="2276872"/>
            <a:ext cx="2809875" cy="85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416538"/>
            <a:ext cx="2800350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4293096"/>
            <a:ext cx="2809875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7229" y="5229200"/>
            <a:ext cx="2800350" cy="87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8514892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109905"/>
                </a:solidFill>
              </a:rPr>
              <a:t>Tower </a:t>
            </a:r>
            <a:r>
              <a:rPr lang="en-GB" dirty="0" smtClean="0">
                <a:solidFill>
                  <a:srgbClr val="109905"/>
                </a:solidFill>
              </a:rPr>
              <a:t>Building Example</a:t>
            </a:r>
            <a:endParaRPr lang="en-GB" dirty="0">
              <a:solidFill>
                <a:srgbClr val="109905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 err="1" smtClean="0"/>
              <a:t>maxTime</a:t>
            </a:r>
            <a:r>
              <a:rPr lang="en-US" sz="1800" dirty="0" smtClean="0"/>
              <a:t>(12).</a:t>
            </a:r>
            <a:endParaRPr lang="en-US" sz="1800" dirty="0"/>
          </a:p>
          <a:p>
            <a:pPr marL="0" indent="0">
              <a:buNone/>
            </a:pPr>
            <a:r>
              <a:rPr lang="en-US" sz="1800" dirty="0" err="1"/>
              <a:t>fluents</a:t>
            </a:r>
            <a:r>
              <a:rPr lang="en-US" sz="1800" dirty="0"/>
              <a:t> location</a:t>
            </a:r>
            <a:r>
              <a:rPr lang="en-US" sz="1800" dirty="0" smtClean="0"/>
              <a:t>(_,_), requested.</a:t>
            </a:r>
            <a:endParaRPr lang="en-US" sz="1800" dirty="0"/>
          </a:p>
          <a:p>
            <a:pPr marL="0" indent="0">
              <a:buNone/>
            </a:pPr>
            <a:r>
              <a:rPr lang="en-US" sz="1800" dirty="0"/>
              <a:t>actions move(_,_).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/>
              <a:t>initially </a:t>
            </a:r>
            <a:r>
              <a:rPr lang="en-US" sz="1800" dirty="0" smtClean="0"/>
              <a:t>	</a:t>
            </a:r>
            <a:r>
              <a:rPr lang="en-US" sz="1800" dirty="0"/>
              <a:t> </a:t>
            </a:r>
            <a:r>
              <a:rPr lang="en-US" sz="1800" dirty="0" smtClean="0"/>
              <a:t>requested, location(</a:t>
            </a:r>
            <a:r>
              <a:rPr lang="en-US" sz="1800" dirty="0" err="1" smtClean="0"/>
              <a:t>f,floor</a:t>
            </a:r>
            <a:r>
              <a:rPr lang="en-US" sz="1800" dirty="0"/>
              <a:t>), location(</a:t>
            </a:r>
            <a:r>
              <a:rPr lang="en-US" sz="1800" dirty="0" err="1"/>
              <a:t>b,f</a:t>
            </a:r>
            <a:r>
              <a:rPr lang="en-US" sz="1800" dirty="0"/>
              <a:t>),location(</a:t>
            </a:r>
            <a:r>
              <a:rPr lang="en-US" sz="1800" dirty="0" err="1"/>
              <a:t>e,b</a:t>
            </a:r>
            <a:r>
              <a:rPr lang="en-US" sz="1800" dirty="0"/>
              <a:t>),</a:t>
            </a:r>
          </a:p>
          <a:p>
            <a:pPr marL="0" indent="0">
              <a:buNone/>
            </a:pPr>
            <a:r>
              <a:rPr lang="en-US" sz="1800" dirty="0" smtClean="0"/>
              <a:t>	location(</a:t>
            </a:r>
            <a:r>
              <a:rPr lang="en-US" sz="1800" dirty="0" err="1" smtClean="0"/>
              <a:t>a,floor</a:t>
            </a:r>
            <a:r>
              <a:rPr lang="en-US" sz="1800" dirty="0"/>
              <a:t>), location(</a:t>
            </a:r>
            <a:r>
              <a:rPr lang="en-US" sz="1800" dirty="0" err="1"/>
              <a:t>d,a</a:t>
            </a:r>
            <a:r>
              <a:rPr lang="en-US" sz="1800" dirty="0"/>
              <a:t>),location(</a:t>
            </a:r>
            <a:r>
              <a:rPr lang="en-US" sz="1800" dirty="0" err="1"/>
              <a:t>c,d</a:t>
            </a:r>
            <a:r>
              <a:rPr lang="en-US" sz="1800" dirty="0"/>
              <a:t>).</a:t>
            </a:r>
          </a:p>
          <a:p>
            <a:pPr marL="0" indent="0">
              <a:buNone/>
            </a:pPr>
            <a:r>
              <a:rPr lang="en-US" sz="1800" dirty="0" smtClean="0">
                <a:solidFill>
                  <a:srgbClr val="FF0000"/>
                </a:solidFill>
              </a:rPr>
              <a:t>%</a:t>
            </a:r>
            <a:r>
              <a:rPr lang="en-GB" sz="1800" dirty="0">
                <a:solidFill>
                  <a:srgbClr val="FF0000"/>
                </a:solidFill>
              </a:rPr>
              <a:t> observe	</a:t>
            </a:r>
            <a:r>
              <a:rPr lang="en-GB" sz="1800" dirty="0" smtClean="0">
                <a:solidFill>
                  <a:srgbClr val="FF0000"/>
                </a:solidFill>
              </a:rPr>
              <a:t>move(</a:t>
            </a:r>
            <a:r>
              <a:rPr lang="en-GB" sz="1800" dirty="0" err="1" smtClean="0">
                <a:solidFill>
                  <a:srgbClr val="FF0000"/>
                </a:solidFill>
              </a:rPr>
              <a:t>a,e</a:t>
            </a:r>
            <a:r>
              <a:rPr lang="en-GB" sz="1800" dirty="0" smtClean="0">
                <a:solidFill>
                  <a:srgbClr val="FF0000"/>
                </a:solidFill>
              </a:rPr>
              <a:t>) </a:t>
            </a:r>
            <a:r>
              <a:rPr lang="en-GB" sz="1800" dirty="0">
                <a:solidFill>
                  <a:srgbClr val="FF0000"/>
                </a:solidFill>
              </a:rPr>
              <a:t>from </a:t>
            </a:r>
            <a:r>
              <a:rPr lang="en-GB" sz="1800" dirty="0" smtClean="0">
                <a:solidFill>
                  <a:srgbClr val="FF0000"/>
                </a:solidFill>
              </a:rPr>
              <a:t>4 </a:t>
            </a:r>
            <a:r>
              <a:rPr lang="en-GB" sz="1800" dirty="0">
                <a:solidFill>
                  <a:srgbClr val="FF0000"/>
                </a:solidFill>
              </a:rPr>
              <a:t>to </a:t>
            </a:r>
            <a:r>
              <a:rPr lang="en-GB" sz="1800" dirty="0" smtClean="0">
                <a:solidFill>
                  <a:srgbClr val="FF0000"/>
                </a:solidFill>
              </a:rPr>
              <a:t>5. </a:t>
            </a:r>
          </a:p>
          <a:p>
            <a:pPr marL="0" indent="0">
              <a:buNone/>
            </a:pPr>
            <a:endParaRPr lang="en-US" sz="18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1800" dirty="0"/>
              <a:t>if requested </a:t>
            </a:r>
            <a:r>
              <a:rPr lang="en-US" sz="1800" dirty="0" smtClean="0"/>
              <a:t> then </a:t>
            </a:r>
            <a:r>
              <a:rPr lang="en-US" sz="1800" dirty="0" err="1"/>
              <a:t>make_tower</a:t>
            </a:r>
            <a:r>
              <a:rPr lang="en-US" sz="1800" dirty="0"/>
              <a:t>([</a:t>
            </a:r>
            <a:r>
              <a:rPr lang="en-US" sz="1800" dirty="0" err="1"/>
              <a:t>a,b,c,floor</a:t>
            </a:r>
            <a:r>
              <a:rPr lang="en-US" sz="1800" dirty="0"/>
              <a:t>]) from _T1 to _T2</a:t>
            </a:r>
            <a:r>
              <a:rPr lang="en-US" sz="1800" dirty="0" smtClean="0"/>
              <a:t>.</a:t>
            </a:r>
            <a:endParaRPr lang="en-US" sz="1800" dirty="0"/>
          </a:p>
          <a:p>
            <a:pPr marL="0" indent="0">
              <a:buNone/>
            </a:pPr>
            <a:r>
              <a:rPr lang="en-US" sz="1800" dirty="0"/>
              <a:t>if requested </a:t>
            </a:r>
            <a:r>
              <a:rPr lang="en-US" sz="1800" dirty="0" smtClean="0"/>
              <a:t> then </a:t>
            </a:r>
            <a:r>
              <a:rPr lang="en-US" sz="1800" dirty="0" err="1"/>
              <a:t>make_tower</a:t>
            </a:r>
            <a:r>
              <a:rPr lang="en-US" sz="1800" dirty="0"/>
              <a:t>([</a:t>
            </a:r>
            <a:r>
              <a:rPr lang="en-US" sz="1800" dirty="0" err="1"/>
              <a:t>f,e,d,floor</a:t>
            </a:r>
            <a:r>
              <a:rPr lang="en-US" sz="1800" dirty="0"/>
              <a:t>]) from _T1 to _T2.</a:t>
            </a:r>
            <a:endParaRPr lang="en-GB" sz="1800" dirty="0" smtClean="0">
              <a:solidFill>
                <a:srgbClr val="109905"/>
              </a:solidFill>
            </a:endParaRPr>
          </a:p>
          <a:p>
            <a:pPr marL="0" indent="0">
              <a:buNone/>
            </a:pPr>
            <a:endParaRPr lang="en-GB" sz="1800" dirty="0">
              <a:solidFill>
                <a:srgbClr val="109905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944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109905"/>
                </a:solidFill>
              </a:rPr>
              <a:t>Examples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dirty="0" smtClean="0">
                <a:solidFill>
                  <a:srgbClr val="229E31"/>
                </a:solidFill>
              </a:rPr>
              <a:t>Fire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 smtClean="0">
                <a:solidFill>
                  <a:srgbClr val="229E31"/>
                </a:solidFill>
              </a:rPr>
              <a:t>Recurrent Fire</a:t>
            </a:r>
            <a:endParaRPr lang="en-GB" dirty="0">
              <a:solidFill>
                <a:srgbClr val="229E3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dirty="0" smtClean="0">
                <a:solidFill>
                  <a:srgbClr val="229E31"/>
                </a:solidFill>
              </a:rPr>
              <a:t>Map </a:t>
            </a:r>
            <a:r>
              <a:rPr lang="en-GB" dirty="0">
                <a:solidFill>
                  <a:srgbClr val="229E31"/>
                </a:solidFill>
              </a:rPr>
              <a:t>colouring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 smtClean="0">
                <a:solidFill>
                  <a:srgbClr val="229E31"/>
                </a:solidFill>
              </a:rPr>
              <a:t>Bubble sort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 smtClean="0">
                <a:solidFill>
                  <a:schemeClr val="bg2">
                    <a:lumMod val="50000"/>
                  </a:schemeClr>
                </a:solidFill>
              </a:rPr>
              <a:t>Quicksort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Dining </a:t>
            </a:r>
            <a:r>
              <a:rPr lang="en-GB" dirty="0" smtClean="0">
                <a:solidFill>
                  <a:schemeClr val="bg2">
                    <a:lumMod val="50000"/>
                  </a:schemeClr>
                </a:solidFill>
              </a:rPr>
              <a:t>philosophers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 smtClean="0">
                <a:solidFill>
                  <a:schemeClr val="bg2">
                    <a:lumMod val="50000"/>
                  </a:schemeClr>
                </a:solidFill>
              </a:rPr>
              <a:t>Tower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building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 smtClean="0">
                <a:solidFill>
                  <a:schemeClr val="bg2">
                    <a:lumMod val="50000"/>
                  </a:schemeClr>
                </a:solidFill>
              </a:rPr>
              <a:t>Tic-tac-toe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 smtClean="0">
                <a:solidFill>
                  <a:schemeClr val="bg2">
                    <a:lumMod val="50000"/>
                  </a:schemeClr>
                </a:solidFill>
              </a:rPr>
              <a:t>Turing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 smtClean="0">
                <a:solidFill>
                  <a:schemeClr val="bg2">
                    <a:lumMod val="50000"/>
                  </a:schemeClr>
                </a:solidFill>
              </a:rPr>
              <a:t>Prisoner’s dilemma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Trash</a:t>
            </a:r>
          </a:p>
          <a:p>
            <a:pPr marL="457200" indent="-457200">
              <a:buFont typeface="+mj-lt"/>
              <a:buAutoNum type="arabicPeriod"/>
            </a:pPr>
            <a:endParaRPr lang="en-GB" dirty="0">
              <a:solidFill>
                <a:srgbClr val="0000FF"/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927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clear(Block) at T if Block \= </a:t>
            </a:r>
            <a:r>
              <a:rPr lang="en-US" dirty="0" smtClean="0"/>
              <a:t>floor, not </a:t>
            </a:r>
            <a:r>
              <a:rPr lang="en-US" dirty="0"/>
              <a:t>location(_,Block) at T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smtClean="0"/>
              <a:t>clear(floor</a:t>
            </a:r>
            <a:r>
              <a:rPr lang="en-US" dirty="0"/>
              <a:t>) at _.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make_tower</a:t>
            </a:r>
            <a:r>
              <a:rPr lang="en-US" dirty="0"/>
              <a:t>([</a:t>
            </a:r>
            <a:r>
              <a:rPr lang="en-US" dirty="0" err="1"/>
              <a:t>Block,floor</a:t>
            </a:r>
            <a:r>
              <a:rPr lang="en-US" dirty="0"/>
              <a:t>]) from T1 to T2 if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make_on</a:t>
            </a:r>
            <a:r>
              <a:rPr lang="en-US" dirty="0"/>
              <a:t>(</a:t>
            </a:r>
            <a:r>
              <a:rPr lang="en-US" dirty="0" err="1"/>
              <a:t>Block,floor</a:t>
            </a:r>
            <a:r>
              <a:rPr lang="en-US" dirty="0"/>
              <a:t>) from T1 to T2.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make_tower</a:t>
            </a:r>
            <a:r>
              <a:rPr lang="en-US" dirty="0"/>
              <a:t>([</a:t>
            </a:r>
            <a:r>
              <a:rPr lang="en-US" dirty="0" err="1"/>
              <a:t>Block,Place|Places</a:t>
            </a:r>
            <a:r>
              <a:rPr lang="en-US" dirty="0"/>
              <a:t>]) from T1 to T3 if</a:t>
            </a:r>
          </a:p>
          <a:p>
            <a:pPr marL="0" indent="0">
              <a:buNone/>
            </a:pPr>
            <a:r>
              <a:rPr lang="en-US" dirty="0"/>
              <a:t>    Place \= floor</a:t>
            </a:r>
            <a:r>
              <a:rPr lang="en-US" dirty="0" smtClean="0"/>
              <a:t>,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 err="1" smtClean="0"/>
              <a:t>make_tower</a:t>
            </a:r>
            <a:r>
              <a:rPr lang="en-US" dirty="0"/>
              <a:t>([</a:t>
            </a:r>
            <a:r>
              <a:rPr lang="en-US" dirty="0" err="1"/>
              <a:t>Place|Places</a:t>
            </a:r>
            <a:r>
              <a:rPr lang="en-US" dirty="0"/>
              <a:t>]) from T1 to T2,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make_on</a:t>
            </a:r>
            <a:r>
              <a:rPr lang="en-US" dirty="0"/>
              <a:t>(</a:t>
            </a:r>
            <a:r>
              <a:rPr lang="en-US" dirty="0" err="1"/>
              <a:t>Block,Place</a:t>
            </a:r>
            <a:r>
              <a:rPr lang="en-US" dirty="0"/>
              <a:t>) from T2 to T3.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 smtClean="0"/>
              <a:t>make_tower</a:t>
            </a:r>
            <a:r>
              <a:rPr lang="en-US" dirty="0"/>
              <a:t>([floor]) from _T1 to _T2 if true.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594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 err="1"/>
              <a:t>make_on</a:t>
            </a:r>
            <a:r>
              <a:rPr lang="en-US" sz="1800" dirty="0"/>
              <a:t>(</a:t>
            </a:r>
            <a:r>
              <a:rPr lang="en-US" sz="1800" dirty="0" err="1"/>
              <a:t>Block,Place</a:t>
            </a:r>
            <a:r>
              <a:rPr lang="en-US" sz="1800" dirty="0"/>
              <a:t>) from T1 to T4 if</a:t>
            </a:r>
          </a:p>
          <a:p>
            <a:pPr marL="0" indent="0">
              <a:buNone/>
            </a:pPr>
            <a:r>
              <a:rPr lang="en-US" sz="1800" dirty="0"/>
              <a:t>    </a:t>
            </a:r>
            <a:r>
              <a:rPr lang="en-US" sz="1800" dirty="0" smtClean="0"/>
              <a:t>	not </a:t>
            </a:r>
            <a:r>
              <a:rPr lang="en-US" sz="1800" dirty="0"/>
              <a:t>location(</a:t>
            </a:r>
            <a:r>
              <a:rPr lang="en-US" sz="1800" dirty="0" err="1"/>
              <a:t>Block,Place</a:t>
            </a:r>
            <a:r>
              <a:rPr lang="en-US" sz="1800" dirty="0"/>
              <a:t>) at T1,</a:t>
            </a:r>
          </a:p>
          <a:p>
            <a:pPr marL="0" indent="0">
              <a:buNone/>
            </a:pPr>
            <a:r>
              <a:rPr lang="en-US" sz="1800" dirty="0"/>
              <a:t>    </a:t>
            </a:r>
            <a:r>
              <a:rPr lang="en-US" sz="1800" dirty="0" smtClean="0"/>
              <a:t>	</a:t>
            </a:r>
            <a:r>
              <a:rPr lang="en-US" sz="1800" dirty="0" err="1" smtClean="0"/>
              <a:t>make_clear</a:t>
            </a:r>
            <a:r>
              <a:rPr lang="en-US" sz="1800" dirty="0" smtClean="0"/>
              <a:t>(Place</a:t>
            </a:r>
            <a:r>
              <a:rPr lang="en-US" sz="1800" dirty="0"/>
              <a:t>) from T1 to T2,</a:t>
            </a:r>
          </a:p>
          <a:p>
            <a:pPr marL="0" indent="0">
              <a:buNone/>
            </a:pPr>
            <a:r>
              <a:rPr lang="en-US" sz="1800" dirty="0"/>
              <a:t>    </a:t>
            </a:r>
            <a:r>
              <a:rPr lang="en-US" sz="1800" dirty="0" smtClean="0"/>
              <a:t>	</a:t>
            </a:r>
            <a:r>
              <a:rPr lang="en-US" sz="1800" dirty="0" err="1" smtClean="0"/>
              <a:t>make_clear</a:t>
            </a:r>
            <a:r>
              <a:rPr lang="en-US" sz="1800" dirty="0" smtClean="0"/>
              <a:t>(Block</a:t>
            </a:r>
            <a:r>
              <a:rPr lang="en-US" sz="1800" dirty="0"/>
              <a:t>) from T2 to T3,</a:t>
            </a:r>
          </a:p>
          <a:p>
            <a:pPr marL="0" indent="0">
              <a:buNone/>
            </a:pPr>
            <a:r>
              <a:rPr lang="en-US" sz="1800" dirty="0"/>
              <a:t>   </a:t>
            </a:r>
            <a:r>
              <a:rPr lang="en-US" sz="1800" dirty="0" smtClean="0"/>
              <a:t>	 </a:t>
            </a:r>
            <a:r>
              <a:rPr lang="en-US" sz="1800" dirty="0"/>
              <a:t>move(</a:t>
            </a:r>
            <a:r>
              <a:rPr lang="en-US" sz="1800" dirty="0" err="1"/>
              <a:t>Block,Place</a:t>
            </a:r>
            <a:r>
              <a:rPr lang="en-US" sz="1800" dirty="0"/>
              <a:t>) from T3 to T4</a:t>
            </a:r>
            <a:r>
              <a:rPr lang="en-US" sz="1800" dirty="0" smtClean="0"/>
              <a:t>.</a:t>
            </a:r>
            <a:endParaRPr lang="en-US" sz="1800" dirty="0"/>
          </a:p>
          <a:p>
            <a:pPr marL="0" indent="0">
              <a:buNone/>
            </a:pPr>
            <a:r>
              <a:rPr lang="en-US" sz="1800" dirty="0" err="1"/>
              <a:t>make_on</a:t>
            </a:r>
            <a:r>
              <a:rPr lang="en-US" sz="1800" dirty="0"/>
              <a:t>(</a:t>
            </a:r>
            <a:r>
              <a:rPr lang="en-US" sz="1800" dirty="0" err="1"/>
              <a:t>Block,Place</a:t>
            </a:r>
            <a:r>
              <a:rPr lang="en-US" sz="1800" dirty="0"/>
              <a:t>) from T to T if</a:t>
            </a:r>
          </a:p>
          <a:p>
            <a:pPr marL="0" indent="0">
              <a:buNone/>
            </a:pPr>
            <a:r>
              <a:rPr lang="en-US" sz="1800" dirty="0"/>
              <a:t>    </a:t>
            </a:r>
            <a:r>
              <a:rPr lang="en-US" sz="1800" dirty="0" smtClean="0"/>
              <a:t>	location(</a:t>
            </a:r>
            <a:r>
              <a:rPr lang="en-US" sz="1800" dirty="0" err="1" smtClean="0"/>
              <a:t>Block,Place</a:t>
            </a:r>
            <a:r>
              <a:rPr lang="en-US" sz="1800" dirty="0"/>
              <a:t>) at T</a:t>
            </a:r>
            <a:r>
              <a:rPr lang="en-US" sz="1800" dirty="0" smtClean="0"/>
              <a:t>.</a:t>
            </a:r>
            <a:endParaRPr lang="en-US" sz="1800" dirty="0"/>
          </a:p>
          <a:p>
            <a:pPr marL="0" indent="0">
              <a:buNone/>
            </a:pPr>
            <a:r>
              <a:rPr lang="en-US" sz="1800" dirty="0" err="1"/>
              <a:t>make_clear</a:t>
            </a:r>
            <a:r>
              <a:rPr lang="en-US" sz="1800" dirty="0"/>
              <a:t>(Place) from T to T if</a:t>
            </a:r>
          </a:p>
          <a:p>
            <a:pPr marL="0" indent="0">
              <a:buNone/>
            </a:pPr>
            <a:r>
              <a:rPr lang="en-US" sz="1800" dirty="0"/>
              <a:t>    </a:t>
            </a:r>
            <a:r>
              <a:rPr lang="en-US" sz="1800" dirty="0" smtClean="0"/>
              <a:t>	clear(Place</a:t>
            </a:r>
            <a:r>
              <a:rPr lang="en-US" sz="1800" dirty="0"/>
              <a:t>) at T</a:t>
            </a:r>
            <a:r>
              <a:rPr lang="en-US" sz="1800" dirty="0" smtClean="0"/>
              <a:t>.</a:t>
            </a:r>
            <a:endParaRPr lang="en-US" sz="1800" dirty="0"/>
          </a:p>
          <a:p>
            <a:pPr marL="0" indent="0">
              <a:buNone/>
            </a:pPr>
            <a:r>
              <a:rPr lang="en-US" sz="1800" dirty="0" err="1"/>
              <a:t>make_clear</a:t>
            </a:r>
            <a:r>
              <a:rPr lang="en-US" sz="1800" dirty="0"/>
              <a:t>(Block) from T1 to T2 if</a:t>
            </a:r>
          </a:p>
          <a:p>
            <a:pPr marL="0" indent="0">
              <a:buNone/>
            </a:pPr>
            <a:r>
              <a:rPr lang="en-US" sz="1800" dirty="0"/>
              <a:t>    </a:t>
            </a:r>
            <a:r>
              <a:rPr lang="en-US" sz="1800" dirty="0" smtClean="0"/>
              <a:t>	location(Block1,Block</a:t>
            </a:r>
            <a:r>
              <a:rPr lang="en-US" sz="1800" dirty="0"/>
              <a:t>) at T1,</a:t>
            </a:r>
          </a:p>
          <a:p>
            <a:pPr marL="0" indent="0">
              <a:buNone/>
            </a:pPr>
            <a:r>
              <a:rPr lang="en-US" sz="1800" dirty="0"/>
              <a:t>    </a:t>
            </a:r>
            <a:r>
              <a:rPr lang="en-US" sz="1800" dirty="0" smtClean="0"/>
              <a:t>	</a:t>
            </a:r>
            <a:r>
              <a:rPr lang="en-US" sz="1800" dirty="0" err="1" smtClean="0"/>
              <a:t>make_on</a:t>
            </a:r>
            <a:r>
              <a:rPr lang="en-US" sz="1800" dirty="0" smtClean="0"/>
              <a:t>(Block1,floor</a:t>
            </a:r>
            <a:r>
              <a:rPr lang="en-US" sz="1800" dirty="0"/>
              <a:t>) from T1 to T2</a:t>
            </a:r>
            <a:r>
              <a:rPr lang="en-US" sz="1800" dirty="0" smtClean="0"/>
              <a:t>.</a:t>
            </a:r>
            <a:endParaRPr lang="en-US" sz="1800" dirty="0"/>
          </a:p>
          <a:p>
            <a:pPr marL="0" indent="0">
              <a:buNone/>
            </a:pPr>
            <a:r>
              <a:rPr lang="en-US" sz="1800" dirty="0"/>
              <a:t>move(</a:t>
            </a:r>
            <a:r>
              <a:rPr lang="en-US" sz="1800" dirty="0" err="1"/>
              <a:t>Block,Place</a:t>
            </a:r>
            <a:r>
              <a:rPr lang="en-US" sz="1800" dirty="0"/>
              <a:t>)  initiates location(</a:t>
            </a:r>
            <a:r>
              <a:rPr lang="en-US" sz="1800" dirty="0" err="1"/>
              <a:t>Block,Place</a:t>
            </a:r>
            <a:r>
              <a:rPr lang="en-US" sz="1800" dirty="0"/>
              <a:t>).</a:t>
            </a:r>
          </a:p>
          <a:p>
            <a:pPr marL="0" indent="0">
              <a:buNone/>
            </a:pPr>
            <a:r>
              <a:rPr lang="en-US" sz="1800" dirty="0"/>
              <a:t>move(Block,_)  terminates location(</a:t>
            </a:r>
            <a:r>
              <a:rPr lang="en-US" sz="1800" dirty="0" err="1"/>
              <a:t>Block,Place</a:t>
            </a:r>
            <a:r>
              <a:rPr lang="en-US" sz="1800" dirty="0" smtClean="0"/>
              <a:t>).</a:t>
            </a:r>
          </a:p>
          <a:p>
            <a:pPr marL="0" indent="0">
              <a:buNone/>
            </a:pPr>
            <a:r>
              <a:rPr lang="en-US" sz="1800" dirty="0"/>
              <a:t>false move(Block,P1), move(Block,P2), P1\=P	</a:t>
            </a:r>
          </a:p>
          <a:p>
            <a:pPr marL="0" indent="0">
              <a:buNone/>
            </a:pPr>
            <a:r>
              <a:rPr lang="en-US" sz="1800" dirty="0"/>
              <a:t>/** &lt;examples&gt;</a:t>
            </a:r>
          </a:p>
          <a:p>
            <a:pPr marL="0" indent="0">
              <a:buNone/>
            </a:pPr>
            <a:r>
              <a:rPr lang="en-US" sz="1800" dirty="0"/>
              <a:t>?- </a:t>
            </a:r>
            <a:r>
              <a:rPr lang="en-US" sz="1800" dirty="0" err="1"/>
              <a:t>godc</a:t>
            </a:r>
            <a:r>
              <a:rPr lang="en-US" sz="1800" dirty="0"/>
              <a:t>(Timeline).</a:t>
            </a:r>
          </a:p>
          <a:p>
            <a:pPr marL="0" indent="0">
              <a:buNone/>
            </a:pPr>
            <a:r>
              <a:rPr lang="en-US" sz="1800" dirty="0"/>
              <a:t>*/</a:t>
            </a:r>
          </a:p>
          <a:p>
            <a:pPr marL="0" indent="0">
              <a:buNone/>
            </a:pPr>
            <a:endParaRPr lang="en-GB" sz="18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274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67544" y="548680"/>
            <a:ext cx="5976664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rgbClr val="109905"/>
                </a:solidFill>
              </a:rPr>
              <a:t>% Fire Example </a:t>
            </a:r>
            <a:endParaRPr lang="en-GB" sz="2000" dirty="0">
              <a:solidFill>
                <a:prstClr val="black"/>
              </a:solidFill>
            </a:endParaRPr>
          </a:p>
          <a:p>
            <a:r>
              <a:rPr lang="en-GB" sz="2000" dirty="0" smtClean="0">
                <a:solidFill>
                  <a:srgbClr val="F79646">
                    <a:lumMod val="60000"/>
                    <a:lumOff val="40000"/>
                  </a:srgbClr>
                </a:solidFill>
              </a:rPr>
              <a:t>% Declarations</a:t>
            </a:r>
          </a:p>
          <a:p>
            <a:r>
              <a:rPr lang="en-GB" sz="2000" dirty="0" err="1" smtClean="0">
                <a:solidFill>
                  <a:prstClr val="black"/>
                </a:solidFill>
              </a:rPr>
              <a:t>maxTime</a:t>
            </a:r>
            <a:r>
              <a:rPr lang="en-GB" sz="2000" dirty="0" smtClean="0">
                <a:solidFill>
                  <a:prstClr val="black"/>
                </a:solidFill>
              </a:rPr>
              <a:t>(5).</a:t>
            </a:r>
            <a:endParaRPr lang="en-GB" sz="2000" dirty="0">
              <a:solidFill>
                <a:srgbClr val="F79646">
                  <a:lumMod val="60000"/>
                  <a:lumOff val="40000"/>
                </a:srgbClr>
              </a:solidFill>
            </a:endParaRPr>
          </a:p>
          <a:p>
            <a:r>
              <a:rPr lang="en-GB" sz="2000" dirty="0" err="1">
                <a:solidFill>
                  <a:prstClr val="black"/>
                </a:solidFill>
              </a:rPr>
              <a:t>fluents</a:t>
            </a:r>
            <a:r>
              <a:rPr lang="en-GB" sz="2000" dirty="0">
                <a:solidFill>
                  <a:prstClr val="black"/>
                </a:solidFill>
              </a:rPr>
              <a:t> 	fire.</a:t>
            </a:r>
          </a:p>
          <a:p>
            <a:r>
              <a:rPr lang="en-GB" sz="2000" dirty="0">
                <a:solidFill>
                  <a:prstClr val="black"/>
                </a:solidFill>
              </a:rPr>
              <a:t>actions 	eliminate, escape</a:t>
            </a:r>
            <a:r>
              <a:rPr lang="en-GB" sz="2000" dirty="0" smtClean="0">
                <a:solidFill>
                  <a:prstClr val="black"/>
                </a:solidFill>
              </a:rPr>
              <a:t>.</a:t>
            </a:r>
          </a:p>
          <a:p>
            <a:endParaRPr lang="en-GB" sz="2000" dirty="0">
              <a:solidFill>
                <a:prstClr val="black"/>
              </a:solidFill>
            </a:endParaRPr>
          </a:p>
          <a:p>
            <a:r>
              <a:rPr lang="en-GB" sz="2000" dirty="0" smtClean="0">
                <a:solidFill>
                  <a:srgbClr val="F79646">
                    <a:lumMod val="60000"/>
                    <a:lumOff val="40000"/>
                  </a:srgbClr>
                </a:solidFill>
              </a:rPr>
              <a:t>% Initial state</a:t>
            </a:r>
            <a:endParaRPr lang="en-GB" sz="2000" dirty="0">
              <a:solidFill>
                <a:srgbClr val="F79646">
                  <a:lumMod val="60000"/>
                  <a:lumOff val="40000"/>
                </a:srgbClr>
              </a:solidFill>
            </a:endParaRPr>
          </a:p>
          <a:p>
            <a:r>
              <a:rPr lang="en-GB" sz="2000" dirty="0">
                <a:solidFill>
                  <a:prstClr val="black"/>
                </a:solidFill>
              </a:rPr>
              <a:t>initially 	fire.</a:t>
            </a:r>
          </a:p>
          <a:p>
            <a:endParaRPr lang="en-GB" sz="2000" dirty="0" smtClean="0">
              <a:solidFill>
                <a:prstClr val="black"/>
              </a:solidFill>
            </a:endParaRPr>
          </a:p>
          <a:p>
            <a:r>
              <a:rPr lang="en-GB" sz="2000" dirty="0" smtClean="0">
                <a:solidFill>
                  <a:srgbClr val="F79646">
                    <a:lumMod val="60000"/>
                    <a:lumOff val="40000"/>
                  </a:srgbClr>
                </a:solidFill>
              </a:rPr>
              <a:t>% Goals: Reactive Rules</a:t>
            </a:r>
            <a:endParaRPr lang="en-GB" sz="2000" dirty="0">
              <a:solidFill>
                <a:srgbClr val="F79646">
                  <a:lumMod val="60000"/>
                  <a:lumOff val="40000"/>
                </a:srgbClr>
              </a:solidFill>
            </a:endParaRPr>
          </a:p>
          <a:p>
            <a:r>
              <a:rPr lang="en-GB" sz="2000" dirty="0">
                <a:solidFill>
                  <a:prstClr val="black"/>
                </a:solidFill>
              </a:rPr>
              <a:t>if fire at T1</a:t>
            </a:r>
            <a:r>
              <a:rPr lang="en-US" sz="2000" dirty="0">
                <a:solidFill>
                  <a:prstClr val="black"/>
                </a:solidFill>
              </a:rPr>
              <a:t> </a:t>
            </a:r>
            <a:r>
              <a:rPr lang="en-GB" sz="2000" dirty="0">
                <a:solidFill>
                  <a:prstClr val="black"/>
                </a:solidFill>
                <a:sym typeface="Symbol"/>
              </a:rPr>
              <a:t>then deal-with-fire from T1 to T2.</a:t>
            </a:r>
          </a:p>
          <a:p>
            <a:endParaRPr lang="en-GB" sz="2000" dirty="0" smtClean="0">
              <a:solidFill>
                <a:prstClr val="black"/>
              </a:solidFill>
              <a:sym typeface="Symbol"/>
            </a:endParaRPr>
          </a:p>
          <a:p>
            <a:r>
              <a:rPr lang="en-GB" sz="2000" dirty="0" smtClean="0">
                <a:solidFill>
                  <a:srgbClr val="F79646">
                    <a:lumMod val="60000"/>
                    <a:lumOff val="40000"/>
                  </a:srgbClr>
                </a:solidFill>
                <a:sym typeface="Symbol"/>
              </a:rPr>
              <a:t>% Beliefs: Logic Programs</a:t>
            </a:r>
            <a:endParaRPr lang="en-GB" sz="2000" dirty="0">
              <a:solidFill>
                <a:srgbClr val="F79646">
                  <a:lumMod val="60000"/>
                  <a:lumOff val="40000"/>
                </a:srgbClr>
              </a:solidFill>
              <a:sym typeface="Symbol"/>
            </a:endParaRPr>
          </a:p>
          <a:p>
            <a:r>
              <a:rPr lang="en-GB" sz="2000" dirty="0">
                <a:solidFill>
                  <a:prstClr val="black"/>
                </a:solidFill>
                <a:sym typeface="Symbol"/>
              </a:rPr>
              <a:t>deal-with-fire from T1 to T2 </a:t>
            </a:r>
            <a:r>
              <a:rPr lang="en-GB" sz="2000" dirty="0">
                <a:solidFill>
                  <a:prstClr val="black"/>
                </a:solidFill>
                <a:sym typeface="Symbol" panose="05050102010706020507" pitchFamily="18" charset="2"/>
              </a:rPr>
              <a:t>if </a:t>
            </a:r>
            <a:r>
              <a:rPr lang="en-GB" sz="2000" dirty="0">
                <a:solidFill>
                  <a:prstClr val="black"/>
                </a:solidFill>
              </a:rPr>
              <a:t>eliminate </a:t>
            </a:r>
            <a:r>
              <a:rPr lang="en-GB" sz="2000" dirty="0">
                <a:solidFill>
                  <a:prstClr val="black"/>
                </a:solidFill>
                <a:sym typeface="Symbol"/>
              </a:rPr>
              <a:t>from T1 to T2.</a:t>
            </a:r>
          </a:p>
          <a:p>
            <a:r>
              <a:rPr lang="en-GB" sz="2000" dirty="0">
                <a:solidFill>
                  <a:prstClr val="black"/>
                </a:solidFill>
                <a:sym typeface="Symbol"/>
              </a:rPr>
              <a:t>deal-with-fire from T1 to T2 if</a:t>
            </a:r>
            <a:r>
              <a:rPr lang="en-GB" sz="2000" dirty="0">
                <a:solidFill>
                  <a:prstClr val="black"/>
                </a:solidFill>
                <a:sym typeface="Symbol" panose="05050102010706020507" pitchFamily="18" charset="2"/>
              </a:rPr>
              <a:t> </a:t>
            </a:r>
            <a:r>
              <a:rPr lang="en-GB" sz="2000" dirty="0">
                <a:solidFill>
                  <a:prstClr val="black"/>
                </a:solidFill>
              </a:rPr>
              <a:t>escape </a:t>
            </a:r>
            <a:r>
              <a:rPr lang="en-GB" sz="2000" dirty="0">
                <a:solidFill>
                  <a:prstClr val="black"/>
                </a:solidFill>
                <a:sym typeface="Symbol"/>
              </a:rPr>
              <a:t>from T1 to T2.</a:t>
            </a:r>
          </a:p>
          <a:p>
            <a:endParaRPr lang="en-GB" sz="2000" dirty="0" smtClean="0">
              <a:solidFill>
                <a:srgbClr val="F79646">
                  <a:lumMod val="60000"/>
                  <a:lumOff val="40000"/>
                </a:srgbClr>
              </a:solidFill>
            </a:endParaRPr>
          </a:p>
          <a:p>
            <a:r>
              <a:rPr lang="en-GB" sz="2000" dirty="0" smtClean="0">
                <a:solidFill>
                  <a:srgbClr val="F79646">
                    <a:lumMod val="60000"/>
                    <a:lumOff val="40000"/>
                  </a:srgbClr>
                </a:solidFill>
              </a:rPr>
              <a:t>% Causal theory</a:t>
            </a:r>
            <a:endParaRPr lang="en-GB" sz="2000" dirty="0">
              <a:solidFill>
                <a:srgbClr val="F79646">
                  <a:lumMod val="60000"/>
                  <a:lumOff val="40000"/>
                </a:srgbClr>
              </a:solidFill>
            </a:endParaRPr>
          </a:p>
          <a:p>
            <a:r>
              <a:rPr lang="en-GB" sz="2000" dirty="0">
                <a:solidFill>
                  <a:prstClr val="black"/>
                </a:solidFill>
              </a:rPr>
              <a:t>eliminate</a:t>
            </a:r>
            <a:r>
              <a:rPr lang="en-US" sz="2000" dirty="0">
                <a:solidFill>
                  <a:prstClr val="black"/>
                </a:solidFill>
              </a:rPr>
              <a:t> </a:t>
            </a:r>
            <a:r>
              <a:rPr lang="en-GB" sz="2000" dirty="0">
                <a:solidFill>
                  <a:prstClr val="black"/>
                </a:solidFill>
                <a:sym typeface="Symbol"/>
              </a:rPr>
              <a:t> </a:t>
            </a:r>
            <a:r>
              <a:rPr lang="en-GB" sz="2000" dirty="0">
                <a:solidFill>
                  <a:prstClr val="black"/>
                </a:solidFill>
                <a:sym typeface="Symbol" panose="05050102010706020507" pitchFamily="18" charset="2"/>
              </a:rPr>
              <a:t>terminates </a:t>
            </a:r>
            <a:r>
              <a:rPr lang="en-GB" sz="2000" dirty="0">
                <a:solidFill>
                  <a:prstClr val="black"/>
                </a:solidFill>
                <a:sym typeface="Symbol"/>
              </a:rPr>
              <a:t>fire.</a:t>
            </a:r>
          </a:p>
          <a:p>
            <a:endParaRPr lang="en-GB" sz="2000" dirty="0">
              <a:solidFill>
                <a:prstClr val="black"/>
              </a:solidFill>
              <a:sym typeface="Symbol"/>
            </a:endParaRPr>
          </a:p>
          <a:p>
            <a:endParaRPr lang="en-GB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2644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467544" y="548680"/>
            <a:ext cx="5976664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rgbClr val="109905"/>
                </a:solidFill>
              </a:rPr>
              <a:t>% Fire Example </a:t>
            </a:r>
            <a:r>
              <a:rPr lang="en-GB" sz="2000" dirty="0" smtClean="0">
                <a:solidFill>
                  <a:srgbClr val="109905"/>
                </a:solidFill>
              </a:rPr>
              <a:t>(run with go)</a:t>
            </a:r>
            <a:endParaRPr lang="en-GB" sz="2000" dirty="0"/>
          </a:p>
          <a:p>
            <a:r>
              <a:rPr lang="en-GB" sz="2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% Declarations</a:t>
            </a:r>
          </a:p>
          <a:p>
            <a:r>
              <a:rPr lang="en-GB" sz="2000" u="sng" dirty="0" err="1" smtClean="0"/>
              <a:t>maxTime</a:t>
            </a:r>
            <a:r>
              <a:rPr lang="en-GB" sz="2000" dirty="0" smtClean="0"/>
              <a:t>(5).</a:t>
            </a:r>
            <a:endParaRPr lang="en-GB" sz="20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r>
              <a:rPr lang="en-GB" sz="2000" u="sng" dirty="0" err="1"/>
              <a:t>fluents</a:t>
            </a:r>
            <a:r>
              <a:rPr lang="en-GB" sz="2000" dirty="0"/>
              <a:t> 	fire.</a:t>
            </a:r>
          </a:p>
          <a:p>
            <a:r>
              <a:rPr lang="en-GB" sz="2000" u="sng" dirty="0"/>
              <a:t>actions</a:t>
            </a:r>
            <a:r>
              <a:rPr lang="en-GB" sz="2000" dirty="0"/>
              <a:t> 	eliminate, escape</a:t>
            </a:r>
            <a:r>
              <a:rPr lang="en-GB" sz="2000" dirty="0" smtClean="0"/>
              <a:t>.</a:t>
            </a:r>
          </a:p>
          <a:p>
            <a:endParaRPr lang="en-GB" sz="2000" dirty="0"/>
          </a:p>
          <a:p>
            <a:r>
              <a:rPr lang="en-GB" sz="2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% Initial state</a:t>
            </a:r>
            <a:endParaRPr lang="en-GB" sz="20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r>
              <a:rPr lang="en-GB" sz="2000" u="sng" dirty="0"/>
              <a:t>initially</a:t>
            </a:r>
            <a:r>
              <a:rPr lang="en-GB" sz="2000" dirty="0"/>
              <a:t> 	fire.</a:t>
            </a:r>
          </a:p>
          <a:p>
            <a:endParaRPr lang="en-GB" sz="2000" dirty="0" smtClean="0"/>
          </a:p>
          <a:p>
            <a:r>
              <a:rPr lang="en-GB" sz="2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% Goals: Reactive Rules</a:t>
            </a:r>
            <a:endParaRPr lang="en-GB" sz="20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r>
              <a:rPr lang="en-GB" sz="2000" u="sng" dirty="0"/>
              <a:t>if</a:t>
            </a:r>
            <a:r>
              <a:rPr lang="en-GB" sz="2000" dirty="0"/>
              <a:t> fire </a:t>
            </a:r>
            <a:r>
              <a:rPr lang="en-GB" sz="2000" u="sng" dirty="0"/>
              <a:t>at</a:t>
            </a:r>
            <a:r>
              <a:rPr lang="en-GB" sz="2000" dirty="0"/>
              <a:t> T1</a:t>
            </a:r>
            <a:r>
              <a:rPr lang="en-US" sz="2000" dirty="0"/>
              <a:t> </a:t>
            </a:r>
            <a:r>
              <a:rPr lang="en-GB" sz="2000" u="sng" dirty="0">
                <a:sym typeface="Symbol"/>
              </a:rPr>
              <a:t>then</a:t>
            </a:r>
            <a:r>
              <a:rPr lang="en-GB" sz="2000" dirty="0">
                <a:sym typeface="Symbol"/>
              </a:rPr>
              <a:t> deal-with-fire </a:t>
            </a:r>
            <a:r>
              <a:rPr lang="en-GB" sz="2000" u="sng" dirty="0">
                <a:sym typeface="Symbol"/>
              </a:rPr>
              <a:t>from</a:t>
            </a:r>
            <a:r>
              <a:rPr lang="en-GB" sz="2000" dirty="0">
                <a:sym typeface="Symbol"/>
              </a:rPr>
              <a:t> T1 </a:t>
            </a:r>
            <a:r>
              <a:rPr lang="en-GB" sz="2000" u="sng" dirty="0">
                <a:sym typeface="Symbol"/>
              </a:rPr>
              <a:t>to</a:t>
            </a:r>
            <a:r>
              <a:rPr lang="en-GB" sz="2000" dirty="0">
                <a:sym typeface="Symbol"/>
              </a:rPr>
              <a:t> T2.</a:t>
            </a:r>
          </a:p>
          <a:p>
            <a:endParaRPr lang="en-GB" sz="2000" dirty="0" smtClean="0">
              <a:sym typeface="Symbol"/>
            </a:endParaRPr>
          </a:p>
          <a:p>
            <a:r>
              <a:rPr lang="en-GB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sym typeface="Symbol"/>
              </a:rPr>
              <a:t>% Beliefs: Logic Programs</a:t>
            </a:r>
            <a:endParaRPr lang="en-GB" sz="2000" dirty="0">
              <a:solidFill>
                <a:schemeClr val="accent6">
                  <a:lumMod val="60000"/>
                  <a:lumOff val="40000"/>
                </a:schemeClr>
              </a:solidFill>
              <a:sym typeface="Symbol"/>
            </a:endParaRPr>
          </a:p>
          <a:p>
            <a:r>
              <a:rPr lang="en-GB" sz="2000" dirty="0">
                <a:sym typeface="Symbol"/>
              </a:rPr>
              <a:t>deal-with-fire </a:t>
            </a:r>
            <a:r>
              <a:rPr lang="en-GB" sz="2000" u="sng" dirty="0">
                <a:sym typeface="Symbol"/>
              </a:rPr>
              <a:t>from</a:t>
            </a:r>
            <a:r>
              <a:rPr lang="en-GB" sz="2000" dirty="0">
                <a:sym typeface="Symbol"/>
              </a:rPr>
              <a:t> T1 </a:t>
            </a:r>
            <a:r>
              <a:rPr lang="en-GB" sz="2000" u="sng" dirty="0">
                <a:sym typeface="Symbol"/>
              </a:rPr>
              <a:t>to</a:t>
            </a:r>
            <a:r>
              <a:rPr lang="en-GB" sz="2000" dirty="0">
                <a:sym typeface="Symbol"/>
              </a:rPr>
              <a:t> T2 </a:t>
            </a:r>
            <a:r>
              <a:rPr lang="en-GB" sz="2000" u="sng" dirty="0">
                <a:sym typeface="Symbol" panose="05050102010706020507" pitchFamily="18" charset="2"/>
              </a:rPr>
              <a:t>if</a:t>
            </a:r>
            <a:r>
              <a:rPr lang="en-GB" sz="2000" dirty="0">
                <a:sym typeface="Symbol" panose="05050102010706020507" pitchFamily="18" charset="2"/>
              </a:rPr>
              <a:t> </a:t>
            </a:r>
            <a:r>
              <a:rPr lang="en-GB" sz="2000" dirty="0"/>
              <a:t>eliminate </a:t>
            </a:r>
            <a:r>
              <a:rPr lang="en-GB" sz="2000" u="sng" dirty="0">
                <a:sym typeface="Symbol"/>
              </a:rPr>
              <a:t>from</a:t>
            </a:r>
            <a:r>
              <a:rPr lang="en-GB" sz="2000" dirty="0">
                <a:sym typeface="Symbol"/>
              </a:rPr>
              <a:t> T1 </a:t>
            </a:r>
            <a:r>
              <a:rPr lang="en-GB" sz="2000" u="sng" dirty="0">
                <a:sym typeface="Symbol"/>
              </a:rPr>
              <a:t>to</a:t>
            </a:r>
            <a:r>
              <a:rPr lang="en-GB" sz="2000" dirty="0">
                <a:sym typeface="Symbol"/>
              </a:rPr>
              <a:t> T2.</a:t>
            </a:r>
          </a:p>
          <a:p>
            <a:r>
              <a:rPr lang="en-GB" sz="2000" dirty="0">
                <a:sym typeface="Symbol"/>
              </a:rPr>
              <a:t>deal-with-fire </a:t>
            </a:r>
            <a:r>
              <a:rPr lang="en-GB" sz="2000" u="sng" dirty="0">
                <a:sym typeface="Symbol"/>
              </a:rPr>
              <a:t>from</a:t>
            </a:r>
            <a:r>
              <a:rPr lang="en-GB" sz="2000" dirty="0">
                <a:sym typeface="Symbol"/>
              </a:rPr>
              <a:t> T1 </a:t>
            </a:r>
            <a:r>
              <a:rPr lang="en-GB" sz="2000" u="sng" dirty="0">
                <a:sym typeface="Symbol"/>
              </a:rPr>
              <a:t>to</a:t>
            </a:r>
            <a:r>
              <a:rPr lang="en-GB" sz="2000" dirty="0">
                <a:sym typeface="Symbol"/>
              </a:rPr>
              <a:t> T2 </a:t>
            </a:r>
            <a:r>
              <a:rPr lang="en-GB" sz="2000" u="sng" dirty="0">
                <a:sym typeface="Symbol"/>
              </a:rPr>
              <a:t>if</a:t>
            </a:r>
            <a:r>
              <a:rPr lang="en-GB" sz="2000" dirty="0">
                <a:sym typeface="Symbol" panose="05050102010706020507" pitchFamily="18" charset="2"/>
              </a:rPr>
              <a:t> </a:t>
            </a:r>
            <a:r>
              <a:rPr lang="en-GB" sz="2000" dirty="0"/>
              <a:t>escape </a:t>
            </a:r>
            <a:r>
              <a:rPr lang="en-GB" sz="2000" u="sng" dirty="0">
                <a:sym typeface="Symbol"/>
              </a:rPr>
              <a:t>from</a:t>
            </a:r>
            <a:r>
              <a:rPr lang="en-GB" sz="2000" dirty="0">
                <a:sym typeface="Symbol"/>
              </a:rPr>
              <a:t> T1 </a:t>
            </a:r>
            <a:r>
              <a:rPr lang="en-GB" sz="2000" u="sng" dirty="0">
                <a:sym typeface="Symbol"/>
              </a:rPr>
              <a:t>to</a:t>
            </a:r>
            <a:r>
              <a:rPr lang="en-GB" sz="2000" dirty="0">
                <a:sym typeface="Symbol"/>
              </a:rPr>
              <a:t> T2.</a:t>
            </a:r>
          </a:p>
          <a:p>
            <a:endParaRPr lang="en-GB" sz="2000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r>
              <a:rPr lang="en-GB" sz="2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% Causal theory</a:t>
            </a:r>
            <a:endParaRPr lang="en-GB" sz="20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r>
              <a:rPr lang="en-GB" sz="2000" dirty="0"/>
              <a:t>eliminate</a:t>
            </a:r>
            <a:r>
              <a:rPr lang="en-US" sz="2000" dirty="0"/>
              <a:t> </a:t>
            </a:r>
            <a:r>
              <a:rPr lang="en-GB" sz="2000" dirty="0">
                <a:sym typeface="Symbol"/>
              </a:rPr>
              <a:t> </a:t>
            </a:r>
            <a:r>
              <a:rPr lang="en-GB" sz="2000" u="sng" dirty="0">
                <a:sym typeface="Symbol" panose="05050102010706020507" pitchFamily="18" charset="2"/>
              </a:rPr>
              <a:t>terminates</a:t>
            </a:r>
            <a:r>
              <a:rPr lang="en-GB" sz="2000" dirty="0">
                <a:sym typeface="Symbol" panose="05050102010706020507" pitchFamily="18" charset="2"/>
              </a:rPr>
              <a:t> </a:t>
            </a:r>
            <a:r>
              <a:rPr lang="en-GB" sz="2000" dirty="0">
                <a:sym typeface="Symbol"/>
              </a:rPr>
              <a:t>fire.</a:t>
            </a:r>
          </a:p>
          <a:p>
            <a:endParaRPr lang="en-GB" sz="2000" dirty="0">
              <a:sym typeface="Symbol"/>
            </a:endParaRPr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434579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7991" y="4072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rgbClr val="109905"/>
                </a:solidFill>
              </a:rPr>
              <a:t>Fire </a:t>
            </a:r>
            <a:r>
              <a:rPr lang="en-GB" dirty="0" smtClean="0">
                <a:solidFill>
                  <a:srgbClr val="109905"/>
                </a:solidFill>
              </a:rPr>
              <a:t>example extended with </a:t>
            </a:r>
            <a:br>
              <a:rPr lang="en-GB" dirty="0" smtClean="0">
                <a:solidFill>
                  <a:srgbClr val="109905"/>
                </a:solidFill>
              </a:rPr>
            </a:br>
            <a:r>
              <a:rPr lang="en-GB" dirty="0" smtClean="0">
                <a:solidFill>
                  <a:srgbClr val="109905"/>
                </a:solidFill>
              </a:rPr>
              <a:t>recurrent fires</a:t>
            </a:r>
            <a:endParaRPr lang="en-GB" dirty="0">
              <a:solidFill>
                <a:srgbClr val="109905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3060" y="1183722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800" dirty="0" err="1"/>
              <a:t>maxTime</a:t>
            </a:r>
            <a:r>
              <a:rPr lang="en-GB" sz="1800" dirty="0"/>
              <a:t>(10).</a:t>
            </a:r>
          </a:p>
          <a:p>
            <a:pPr marL="0" indent="0">
              <a:buNone/>
            </a:pPr>
            <a:r>
              <a:rPr lang="en-GB" sz="1800" dirty="0" err="1"/>
              <a:t>fluents</a:t>
            </a:r>
            <a:r>
              <a:rPr lang="en-GB" sz="1800" dirty="0"/>
              <a:t> 	fire, water.</a:t>
            </a:r>
          </a:p>
          <a:p>
            <a:pPr marL="0" indent="0">
              <a:buNone/>
            </a:pPr>
            <a:r>
              <a:rPr lang="en-GB" sz="1800" dirty="0"/>
              <a:t>actions	eliminate,  escape, ignite</a:t>
            </a:r>
            <a:r>
              <a:rPr lang="en-GB" sz="1800" dirty="0" smtClean="0"/>
              <a:t>(_), refill.</a:t>
            </a:r>
            <a:endParaRPr lang="en-GB" sz="1800" dirty="0"/>
          </a:p>
          <a:p>
            <a:pPr marL="0" indent="0">
              <a:buNone/>
            </a:pPr>
            <a:r>
              <a:rPr lang="en-GB" sz="18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% </a:t>
            </a:r>
            <a:r>
              <a:rPr lang="en-GB" sz="18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Observations</a:t>
            </a:r>
          </a:p>
          <a:p>
            <a:pPr marL="0" indent="0">
              <a:buNone/>
            </a:pPr>
            <a:r>
              <a:rPr lang="en-GB" sz="1800" dirty="0"/>
              <a:t>observe 	ignite(sofa) from 1 to 2.</a:t>
            </a:r>
          </a:p>
          <a:p>
            <a:pPr marL="0" indent="0">
              <a:buNone/>
            </a:pPr>
            <a:r>
              <a:rPr lang="en-GB" sz="1800" dirty="0"/>
              <a:t>observe 	ignite(bed) from 4 to 5</a:t>
            </a:r>
            <a:r>
              <a:rPr lang="en-GB" sz="1800" dirty="0" smtClean="0"/>
              <a:t>.</a:t>
            </a:r>
          </a:p>
          <a:p>
            <a:pPr marL="0" indent="0">
              <a:buNone/>
            </a:pPr>
            <a:r>
              <a:rPr lang="en-US" sz="1800" dirty="0"/>
              <a:t>observe	</a:t>
            </a:r>
            <a:r>
              <a:rPr lang="en-US" sz="1800" dirty="0" smtClean="0"/>
              <a:t>refill </a:t>
            </a:r>
            <a:r>
              <a:rPr lang="en-US" sz="1800" dirty="0"/>
              <a:t>from 7 to 8</a:t>
            </a:r>
            <a:r>
              <a:rPr lang="en-US" sz="1800" dirty="0" smtClean="0"/>
              <a:t>.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GB" sz="1800" dirty="0"/>
              <a:t>initially	water</a:t>
            </a:r>
            <a:r>
              <a:rPr lang="en-GB" sz="1800" dirty="0" smtClean="0"/>
              <a:t>.</a:t>
            </a:r>
            <a:endParaRPr lang="en-GB" sz="1800" dirty="0"/>
          </a:p>
          <a:p>
            <a:pPr marL="0" indent="0">
              <a:buNone/>
            </a:pPr>
            <a:r>
              <a:rPr lang="en-GB" sz="18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% Time-independent information</a:t>
            </a:r>
            <a:endParaRPr lang="en-GB" sz="18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r>
              <a:rPr lang="en-GB" sz="1800" dirty="0"/>
              <a:t>flammable(sofa).</a:t>
            </a:r>
          </a:p>
          <a:p>
            <a:pPr marL="0" indent="0">
              <a:buNone/>
            </a:pPr>
            <a:r>
              <a:rPr lang="en-GB" sz="1800" dirty="0"/>
              <a:t>flammable(bed</a:t>
            </a:r>
            <a:r>
              <a:rPr lang="en-GB" sz="1800" dirty="0" smtClean="0"/>
              <a:t>).</a:t>
            </a:r>
          </a:p>
          <a:p>
            <a:pPr marL="0" indent="0">
              <a:buNone/>
            </a:pPr>
            <a:endParaRPr lang="en-GB" sz="1800" dirty="0"/>
          </a:p>
          <a:p>
            <a:endParaRPr lang="en-GB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075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GB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% Goals: Reactive Rules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if 	 fire at T1  </a:t>
            </a:r>
          </a:p>
          <a:p>
            <a:pPr marL="0" indent="0">
              <a:buNone/>
            </a:pPr>
            <a:r>
              <a:rPr lang="en-GB" dirty="0"/>
              <a:t>then 	</a:t>
            </a:r>
            <a:r>
              <a:rPr lang="en-GB" dirty="0" err="1"/>
              <a:t>deal_with_fire</a:t>
            </a:r>
            <a:r>
              <a:rPr lang="en-GB" dirty="0"/>
              <a:t> from </a:t>
            </a:r>
            <a:r>
              <a:rPr lang="en-GB" dirty="0">
                <a:solidFill>
                  <a:srgbClr val="FF0000"/>
                </a:solidFill>
              </a:rPr>
              <a:t>T2 to T3</a:t>
            </a:r>
            <a:r>
              <a:rPr lang="en-GB" dirty="0"/>
              <a:t>.   		</a:t>
            </a:r>
            <a:r>
              <a:rPr lang="en-GB" dirty="0">
                <a:solidFill>
                  <a:srgbClr val="FF0000"/>
                </a:solidFill>
              </a:rPr>
              <a:t>% Notice change of </a:t>
            </a:r>
            <a:r>
              <a:rPr lang="en-GB" dirty="0" smtClean="0">
                <a:solidFill>
                  <a:srgbClr val="FF0000"/>
                </a:solidFill>
              </a:rPr>
              <a:t>times</a:t>
            </a:r>
            <a:endParaRPr lang="en-GB" dirty="0">
              <a:solidFill>
                <a:schemeClr val="accent6">
                  <a:lumMod val="60000"/>
                  <a:lumOff val="40000"/>
                </a:schemeClr>
              </a:solidFill>
              <a:sym typeface="Symbol"/>
            </a:endParaRPr>
          </a:p>
          <a:p>
            <a:pPr marL="0" indent="0">
              <a:buNone/>
            </a:pPr>
            <a:r>
              <a:rPr lang="en-GB" dirty="0" smtClean="0">
                <a:solidFill>
                  <a:schemeClr val="accent6">
                    <a:lumMod val="60000"/>
                    <a:lumOff val="40000"/>
                  </a:schemeClr>
                </a:solidFill>
                <a:sym typeface="Symbol"/>
              </a:rPr>
              <a:t>% </a:t>
            </a:r>
            <a:r>
              <a:rPr lang="en-GB" dirty="0">
                <a:solidFill>
                  <a:schemeClr val="accent6">
                    <a:lumMod val="60000"/>
                    <a:lumOff val="40000"/>
                  </a:schemeClr>
                </a:solidFill>
                <a:sym typeface="Symbol"/>
              </a:rPr>
              <a:t>Beliefs: Logic </a:t>
            </a:r>
            <a:r>
              <a:rPr lang="en-GB" dirty="0" smtClean="0">
                <a:solidFill>
                  <a:schemeClr val="accent6">
                    <a:lumMod val="60000"/>
                    <a:lumOff val="40000"/>
                  </a:schemeClr>
                </a:solidFill>
                <a:sym typeface="Symbol"/>
              </a:rPr>
              <a:t>Programs</a:t>
            </a:r>
            <a:endParaRPr lang="en-GB" dirty="0"/>
          </a:p>
          <a:p>
            <a:pPr marL="0" indent="0">
              <a:buNone/>
            </a:pPr>
            <a:r>
              <a:rPr lang="en-GB" dirty="0" err="1"/>
              <a:t>deal_with_fire</a:t>
            </a:r>
            <a:r>
              <a:rPr lang="en-GB" dirty="0"/>
              <a:t> 	from T1 to T2   if </a:t>
            </a:r>
            <a:r>
              <a:rPr lang="en-GB" dirty="0" smtClean="0"/>
              <a:t>  eliminate </a:t>
            </a:r>
            <a:r>
              <a:rPr lang="en-GB" dirty="0"/>
              <a:t>from T1 to T2.</a:t>
            </a:r>
          </a:p>
          <a:p>
            <a:pPr marL="0" indent="0">
              <a:buNone/>
            </a:pPr>
            <a:r>
              <a:rPr lang="en-GB" dirty="0" err="1"/>
              <a:t>deal_with_fire</a:t>
            </a:r>
            <a:r>
              <a:rPr lang="en-GB" dirty="0"/>
              <a:t> 	from T1 to T2   if </a:t>
            </a:r>
            <a:r>
              <a:rPr lang="en-GB" dirty="0" smtClean="0"/>
              <a:t>  escape </a:t>
            </a:r>
            <a:r>
              <a:rPr lang="en-GB" dirty="0"/>
              <a:t>from T1 to T2.</a:t>
            </a:r>
          </a:p>
          <a:p>
            <a:endParaRPr lang="en-GB" dirty="0" smtClean="0"/>
          </a:p>
          <a:p>
            <a:pPr marL="0" indent="0">
              <a:buNone/>
            </a:pPr>
            <a:r>
              <a:rPr lang="en-GB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% Causal </a:t>
            </a:r>
            <a:r>
              <a:rPr lang="en-GB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theory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ignite(Object)     initiates       fire    if </a:t>
            </a:r>
            <a:r>
              <a:rPr lang="en-GB" dirty="0"/>
              <a:t> </a:t>
            </a:r>
            <a:r>
              <a:rPr lang="en-GB" dirty="0" smtClean="0"/>
              <a:t>  flammable(Object).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eliminate </a:t>
            </a:r>
            <a:r>
              <a:rPr lang="en-GB" dirty="0" smtClean="0"/>
              <a:t>            terminates   fire</a:t>
            </a:r>
            <a:r>
              <a:rPr lang="en-GB" dirty="0"/>
              <a:t>. </a:t>
            </a:r>
          </a:p>
          <a:p>
            <a:pPr marL="0" indent="0">
              <a:buNone/>
            </a:pPr>
            <a:r>
              <a:rPr lang="en-GB" dirty="0"/>
              <a:t>eliminate  </a:t>
            </a:r>
            <a:r>
              <a:rPr lang="en-GB" dirty="0" smtClean="0"/>
              <a:t>           terminates   water</a:t>
            </a:r>
            <a:r>
              <a:rPr lang="en-GB" dirty="0"/>
              <a:t>. </a:t>
            </a:r>
            <a:endParaRPr lang="en-GB" dirty="0" smtClean="0"/>
          </a:p>
          <a:p>
            <a:pPr marL="0" indent="0">
              <a:buNone/>
            </a:pPr>
            <a:r>
              <a:rPr lang="en-GB" dirty="0"/>
              <a:t>refill </a:t>
            </a:r>
            <a:r>
              <a:rPr lang="en-GB" dirty="0" smtClean="0"/>
              <a:t>	            initiates 	water.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false</a:t>
            </a:r>
            <a:r>
              <a:rPr lang="en-GB" dirty="0"/>
              <a:t>	</a:t>
            </a:r>
            <a:r>
              <a:rPr lang="en-GB" dirty="0" smtClean="0"/>
              <a:t>eliminate</a:t>
            </a:r>
            <a:r>
              <a:rPr lang="en-GB" dirty="0"/>
              <a:t>, fire, not water</a:t>
            </a:r>
            <a:r>
              <a:rPr lang="en-GB" dirty="0" smtClean="0"/>
              <a:t>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>
                <a:solidFill>
                  <a:srgbClr val="00B050"/>
                </a:solidFill>
              </a:rPr>
              <a:t>% run with go and </a:t>
            </a:r>
            <a:r>
              <a:rPr lang="en-GB" dirty="0" err="1" smtClean="0">
                <a:solidFill>
                  <a:srgbClr val="00B050"/>
                </a:solidFill>
              </a:rPr>
              <a:t>godc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729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Of course we can also add the following reactive rule to ensure we always refill after using the water.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solidFill>
                  <a:srgbClr val="00B050"/>
                </a:solidFill>
              </a:rPr>
              <a:t>if </a:t>
            </a:r>
            <a:r>
              <a:rPr lang="en-US" dirty="0">
                <a:solidFill>
                  <a:srgbClr val="00B050"/>
                </a:solidFill>
              </a:rPr>
              <a:t>	  </a:t>
            </a:r>
            <a:r>
              <a:rPr lang="en-US" dirty="0" smtClean="0">
                <a:solidFill>
                  <a:srgbClr val="00B050"/>
                </a:solidFill>
              </a:rPr>
              <a:t>	not </a:t>
            </a:r>
            <a:r>
              <a:rPr lang="en-US" dirty="0">
                <a:solidFill>
                  <a:srgbClr val="00B050"/>
                </a:solidFill>
              </a:rPr>
              <a:t>water at T1 </a:t>
            </a:r>
          </a:p>
          <a:p>
            <a:pPr marL="0" indent="0">
              <a:buNone/>
            </a:pPr>
            <a:r>
              <a:rPr lang="en-US" dirty="0">
                <a:solidFill>
                  <a:srgbClr val="00B050"/>
                </a:solidFill>
              </a:rPr>
              <a:t>then </a:t>
            </a:r>
            <a:r>
              <a:rPr lang="en-US" dirty="0" smtClean="0">
                <a:solidFill>
                  <a:srgbClr val="00B050"/>
                </a:solidFill>
              </a:rPr>
              <a:t>		refill </a:t>
            </a:r>
            <a:r>
              <a:rPr lang="en-US" dirty="0">
                <a:solidFill>
                  <a:srgbClr val="00B050"/>
                </a:solidFill>
              </a:rPr>
              <a:t>from T2 to T3. </a:t>
            </a:r>
            <a:endParaRPr lang="en-GB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65472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342107"/>
            <a:ext cx="8229600" cy="1143000"/>
          </a:xfrm>
        </p:spPr>
        <p:txBody>
          <a:bodyPr/>
          <a:lstStyle/>
          <a:p>
            <a:r>
              <a:rPr lang="en-GB" dirty="0" smtClean="0">
                <a:solidFill>
                  <a:srgbClr val="109905"/>
                </a:solidFill>
              </a:rPr>
              <a:t>Actions and Events</a:t>
            </a:r>
            <a:endParaRPr lang="en-GB" dirty="0">
              <a:solidFill>
                <a:srgbClr val="109905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095" y="1600200"/>
            <a:ext cx="8229600" cy="452596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GB" dirty="0"/>
              <a:t>In LPS state transitions are achieved by:</a:t>
            </a:r>
          </a:p>
          <a:p>
            <a:endParaRPr lang="en-GB" dirty="0"/>
          </a:p>
          <a:p>
            <a:r>
              <a:rPr lang="en-GB" dirty="0" smtClean="0">
                <a:solidFill>
                  <a:srgbClr val="00B050"/>
                </a:solidFill>
              </a:rPr>
              <a:t>Actions</a:t>
            </a:r>
            <a:r>
              <a:rPr lang="en-GB" dirty="0">
                <a:solidFill>
                  <a:srgbClr val="00B050"/>
                </a:solidFill>
              </a:rPr>
              <a:t>: Under the control of the </a:t>
            </a:r>
            <a:r>
              <a:rPr lang="en-GB" dirty="0" smtClean="0">
                <a:solidFill>
                  <a:srgbClr val="00B050"/>
                </a:solidFill>
              </a:rPr>
              <a:t>agent</a:t>
            </a:r>
            <a:endParaRPr lang="en-GB" dirty="0">
              <a:solidFill>
                <a:srgbClr val="00B050"/>
              </a:solidFill>
            </a:endParaRPr>
          </a:p>
          <a:p>
            <a:r>
              <a:rPr lang="en-GB" dirty="0" smtClean="0">
                <a:solidFill>
                  <a:srgbClr val="00B050"/>
                </a:solidFill>
              </a:rPr>
              <a:t>Events</a:t>
            </a:r>
            <a:r>
              <a:rPr lang="en-GB" dirty="0">
                <a:solidFill>
                  <a:srgbClr val="00B050"/>
                </a:solidFill>
              </a:rPr>
              <a:t>: External and observed and assimilated by the agent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0" indent="0">
              <a:buNone/>
            </a:pPr>
            <a:r>
              <a:rPr lang="en-GB" dirty="0"/>
              <a:t>In principle and in later implementations </a:t>
            </a:r>
          </a:p>
          <a:p>
            <a:pPr marL="0" indent="0">
              <a:buNone/>
            </a:pPr>
            <a:r>
              <a:rPr lang="en-GB" dirty="0"/>
              <a:t>events can be observed dynamically.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 smtClean="0"/>
              <a:t>Here</a:t>
            </a:r>
            <a:r>
              <a:rPr lang="en-GB" dirty="0"/>
              <a:t>, for simplicity, we add them to the program at the start</a:t>
            </a:r>
            <a:r>
              <a:rPr lang="en-GB" dirty="0" smtClean="0"/>
              <a:t>.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>
                <a:solidFill>
                  <a:srgbClr val="109905"/>
                </a:solidFill>
              </a:rPr>
              <a:t>Actions can be executed </a:t>
            </a:r>
            <a:r>
              <a:rPr lang="en-GB" dirty="0" smtClean="0">
                <a:solidFill>
                  <a:srgbClr val="109905"/>
                </a:solidFill>
              </a:rPr>
              <a:t>concurrently.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095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956</TotalTime>
  <Words>683</Words>
  <Application>Microsoft Office PowerPoint</Application>
  <PresentationFormat>On-screen Show (4:3)</PresentationFormat>
  <Paragraphs>462</Paragraphs>
  <Slides>31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Office Theme</vt:lpstr>
      <vt:lpstr>LPS (Logic-based Production System) Examples</vt:lpstr>
      <vt:lpstr>Implementations of LPS</vt:lpstr>
      <vt:lpstr>Examples </vt:lpstr>
      <vt:lpstr>PowerPoint Presentation</vt:lpstr>
      <vt:lpstr>PowerPoint Presentation</vt:lpstr>
      <vt:lpstr>Fire example extended with  recurrent fires</vt:lpstr>
      <vt:lpstr>PowerPoint Presentation</vt:lpstr>
      <vt:lpstr>PowerPoint Presentation</vt:lpstr>
      <vt:lpstr>Actions and Events</vt:lpstr>
      <vt:lpstr>Map Colouring example</vt:lpstr>
      <vt:lpstr>PowerPoint Presentation</vt:lpstr>
      <vt:lpstr>PowerPoint Presentation</vt:lpstr>
      <vt:lpstr>PowerPoint Presentation</vt:lpstr>
      <vt:lpstr>Bubble sort </vt:lpstr>
      <vt:lpstr>PowerPoint Presentation</vt:lpstr>
      <vt:lpstr>LPS executes actions concurrently</vt:lpstr>
      <vt:lpstr>Teleo-reactivity</vt:lpstr>
      <vt:lpstr>PowerPoint Presentation</vt:lpstr>
      <vt:lpstr>Classic Quicksort Example – LPS can call Prolog </vt:lpstr>
      <vt:lpstr>PowerPoint Presentation</vt:lpstr>
      <vt:lpstr>Let us summarise the LPS language</vt:lpstr>
      <vt:lpstr>The LPS language</vt:lpstr>
      <vt:lpstr>The Dining Philosophers</vt:lpstr>
      <vt:lpstr>PowerPoint Presentation</vt:lpstr>
      <vt:lpstr>PowerPoint Presentation</vt:lpstr>
      <vt:lpstr>PowerPoint Presentation</vt:lpstr>
      <vt:lpstr>Tower Building Example</vt:lpstr>
      <vt:lpstr>Behaviour</vt:lpstr>
      <vt:lpstr>Tower Building Example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fs</dc:creator>
  <cp:lastModifiedBy>fs</cp:lastModifiedBy>
  <cp:revision>163</cp:revision>
  <cp:lastPrinted>2017-01-20T18:56:07Z</cp:lastPrinted>
  <dcterms:created xsi:type="dcterms:W3CDTF">2017-01-19T17:59:48Z</dcterms:created>
  <dcterms:modified xsi:type="dcterms:W3CDTF">2017-07-19T16:24:44Z</dcterms:modified>
</cp:coreProperties>
</file>